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8"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2" r:id="rId23"/>
    <p:sldId id="283" r:id="rId24"/>
    <p:sldId id="284" r:id="rId25"/>
    <p:sldId id="285" r:id="rId26"/>
    <p:sldId id="286" r:id="rId27"/>
    <p:sldId id="288" r:id="rId28"/>
    <p:sldId id="289" r:id="rId29"/>
    <p:sldId id="290" r:id="rId30"/>
    <p:sldId id="314" r:id="rId31"/>
    <p:sldId id="292" r:id="rId32"/>
    <p:sldId id="315" r:id="rId33"/>
    <p:sldId id="294" r:id="rId34"/>
    <p:sldId id="295" r:id="rId35"/>
    <p:sldId id="296" r:id="rId36"/>
    <p:sldId id="316" r:id="rId37"/>
    <p:sldId id="298" r:id="rId38"/>
    <p:sldId id="317" r:id="rId39"/>
    <p:sldId id="300" r:id="rId40"/>
    <p:sldId id="318"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7C907"/>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1" autoAdjust="0"/>
    <p:restoredTop sz="96386" autoAdjust="0"/>
  </p:normalViewPr>
  <p:slideViewPr>
    <p:cSldViewPr snapToGrid="0">
      <p:cViewPr varScale="1">
        <p:scale>
          <a:sx n="106" d="100"/>
          <a:sy n="106" d="100"/>
        </p:scale>
        <p:origin x="176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68"/>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771BB55-AD6C-4D8A-A1ED-9C0560880556}"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56A02D-E1BE-4D34-BF57-39CD71E3A265}" type="slidenum">
              <a:rPr lang="en-US"/>
              <a:pPr/>
              <a:t>1</a:t>
            </a:fld>
            <a:endParaRPr lang="en-US"/>
          </a:p>
        </p:txBody>
      </p:sp>
      <p:sp>
        <p:nvSpPr>
          <p:cNvPr id="921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a:effectLst/>
        </p:spPr>
        <p:txBody>
          <a:bodyPr wrap="none" anchor="ctr"/>
          <a:lstStyle/>
          <a:p>
            <a:endParaRPr lang="en-US"/>
          </a:p>
        </p:txBody>
      </p:sp>
      <p:sp>
        <p:nvSpPr>
          <p:cNvPr id="9219" name="Rectangle 3"/>
          <p:cNvSpPr txBox="1">
            <a:spLocks noGrp="1" noChangeArrowheads="1"/>
          </p:cNvSpPr>
          <p:nvPr>
            <p:ph type="body"/>
          </p:nvPr>
        </p:nvSpPr>
        <p:spPr>
          <a:xfrm>
            <a:off x="685800" y="4343400"/>
            <a:ext cx="5486400" cy="274638"/>
          </a:xfrm>
          <a:ln/>
        </p:spPr>
        <p:txBody>
          <a:bodyPr lIns="90000" tIns="46800" rIns="90000" bIns="46800">
            <a:spAutoFit/>
          </a:bodyPr>
          <a:lstStyle/>
          <a:p>
            <a:pPr defTabSz="457200">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r-Latn-CS" b="1">
              <a:solidFill>
                <a:srgbClr val="333399"/>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6C8CAD-E929-4FE2-B142-8A981C687E00}" type="slidenum">
              <a:rPr lang="en-US"/>
              <a:pPr/>
              <a:t>10</a:t>
            </a:fld>
            <a:endParaRPr lang="en-US"/>
          </a:p>
        </p:txBody>
      </p:sp>
      <p:sp>
        <p:nvSpPr>
          <p:cNvPr id="920578" name="Rectangle 2"/>
          <p:cNvSpPr>
            <a:spLocks noGrp="1" noRot="1" noChangeAspect="1" noChangeArrowheads="1" noTextEdit="1"/>
          </p:cNvSpPr>
          <p:nvPr>
            <p:ph type="sldImg"/>
          </p:nvPr>
        </p:nvSpPr>
        <p:spPr>
          <a:xfrm>
            <a:off x="1144588" y="685800"/>
            <a:ext cx="4572000" cy="3429000"/>
          </a:xfrm>
          <a:ln/>
        </p:spPr>
      </p:sp>
      <p:sp>
        <p:nvSpPr>
          <p:cNvPr id="92057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CD71F7-465D-4B34-85E8-80BFDE60A0A1}" type="slidenum">
              <a:rPr lang="en-US"/>
              <a:pPr/>
              <a:t>11</a:t>
            </a:fld>
            <a:endParaRPr lang="en-US"/>
          </a:p>
        </p:txBody>
      </p:sp>
      <p:sp>
        <p:nvSpPr>
          <p:cNvPr id="922626" name="Rectangle 2"/>
          <p:cNvSpPr>
            <a:spLocks noGrp="1" noRot="1" noChangeAspect="1" noChangeArrowheads="1" noTextEdit="1"/>
          </p:cNvSpPr>
          <p:nvPr>
            <p:ph type="sldImg"/>
          </p:nvPr>
        </p:nvSpPr>
        <p:spPr>
          <a:xfrm>
            <a:off x="1144588" y="685800"/>
            <a:ext cx="4572000" cy="3429000"/>
          </a:xfrm>
          <a:ln/>
        </p:spPr>
      </p:sp>
      <p:sp>
        <p:nvSpPr>
          <p:cNvPr id="92262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67A7FD-2CE1-4B7B-8405-ADB510FA69CB}" type="slidenum">
              <a:rPr lang="en-US"/>
              <a:pPr/>
              <a:t>12</a:t>
            </a:fld>
            <a:endParaRPr lang="en-US"/>
          </a:p>
        </p:txBody>
      </p:sp>
      <p:sp>
        <p:nvSpPr>
          <p:cNvPr id="924674" name="Rectangle 2"/>
          <p:cNvSpPr>
            <a:spLocks noGrp="1" noRot="1" noChangeAspect="1" noChangeArrowheads="1" noTextEdit="1"/>
          </p:cNvSpPr>
          <p:nvPr>
            <p:ph type="sldImg"/>
          </p:nvPr>
        </p:nvSpPr>
        <p:spPr>
          <a:xfrm>
            <a:off x="1144588" y="685800"/>
            <a:ext cx="4572000" cy="3429000"/>
          </a:xfrm>
          <a:ln/>
        </p:spPr>
      </p:sp>
      <p:sp>
        <p:nvSpPr>
          <p:cNvPr id="92467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4C416E-7169-43C9-B8FA-CF743555333D}" type="slidenum">
              <a:rPr lang="en-US"/>
              <a:pPr/>
              <a:t>13</a:t>
            </a:fld>
            <a:endParaRPr lang="en-US"/>
          </a:p>
        </p:txBody>
      </p:sp>
      <p:sp>
        <p:nvSpPr>
          <p:cNvPr id="926722" name="Rectangle 2"/>
          <p:cNvSpPr>
            <a:spLocks noGrp="1" noRot="1" noChangeAspect="1" noChangeArrowheads="1" noTextEdit="1"/>
          </p:cNvSpPr>
          <p:nvPr>
            <p:ph type="sldImg"/>
          </p:nvPr>
        </p:nvSpPr>
        <p:spPr>
          <a:xfrm>
            <a:off x="1144588" y="685800"/>
            <a:ext cx="4572000" cy="3429000"/>
          </a:xfrm>
          <a:ln/>
        </p:spPr>
      </p:sp>
      <p:sp>
        <p:nvSpPr>
          <p:cNvPr id="92672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6D3E8B-6AA4-45F6-9A7D-92FABBF3C04F}" type="slidenum">
              <a:rPr lang="en-US"/>
              <a:pPr/>
              <a:t>14</a:t>
            </a:fld>
            <a:endParaRPr lang="en-US"/>
          </a:p>
        </p:txBody>
      </p:sp>
      <p:sp>
        <p:nvSpPr>
          <p:cNvPr id="928770" name="Rectangle 2"/>
          <p:cNvSpPr>
            <a:spLocks noGrp="1" noRot="1" noChangeAspect="1" noChangeArrowheads="1" noTextEdit="1"/>
          </p:cNvSpPr>
          <p:nvPr>
            <p:ph type="sldImg"/>
          </p:nvPr>
        </p:nvSpPr>
        <p:spPr>
          <a:xfrm>
            <a:off x="1144588" y="685800"/>
            <a:ext cx="4572000" cy="3429000"/>
          </a:xfrm>
          <a:ln/>
        </p:spPr>
      </p:sp>
      <p:sp>
        <p:nvSpPr>
          <p:cNvPr id="92877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DF59F-7028-48EC-B99F-605396FA0EE3}" type="slidenum">
              <a:rPr lang="en-US"/>
              <a:pPr/>
              <a:t>15</a:t>
            </a:fld>
            <a:endParaRPr lang="en-US"/>
          </a:p>
        </p:txBody>
      </p:sp>
      <p:sp>
        <p:nvSpPr>
          <p:cNvPr id="930818" name="Rectangle 2"/>
          <p:cNvSpPr>
            <a:spLocks noGrp="1" noRot="1" noChangeAspect="1" noChangeArrowheads="1" noTextEdit="1"/>
          </p:cNvSpPr>
          <p:nvPr>
            <p:ph type="sldImg"/>
          </p:nvPr>
        </p:nvSpPr>
        <p:spPr>
          <a:xfrm>
            <a:off x="1144588" y="685800"/>
            <a:ext cx="4572000" cy="3429000"/>
          </a:xfrm>
          <a:ln/>
        </p:spPr>
      </p:sp>
      <p:sp>
        <p:nvSpPr>
          <p:cNvPr id="93081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3923BC-6E0B-4F59-9671-5ED9CAE36F8D}" type="slidenum">
              <a:rPr lang="en-US"/>
              <a:pPr/>
              <a:t>16</a:t>
            </a:fld>
            <a:endParaRPr lang="en-US"/>
          </a:p>
        </p:txBody>
      </p:sp>
      <p:sp>
        <p:nvSpPr>
          <p:cNvPr id="932866" name="Rectangle 2"/>
          <p:cNvSpPr>
            <a:spLocks noGrp="1" noRot="1" noChangeAspect="1" noChangeArrowheads="1" noTextEdit="1"/>
          </p:cNvSpPr>
          <p:nvPr>
            <p:ph type="sldImg"/>
          </p:nvPr>
        </p:nvSpPr>
        <p:spPr>
          <a:xfrm>
            <a:off x="1144588" y="685800"/>
            <a:ext cx="4572000" cy="3429000"/>
          </a:xfrm>
          <a:ln/>
        </p:spPr>
      </p:sp>
      <p:sp>
        <p:nvSpPr>
          <p:cNvPr id="93286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B18E06-751A-4823-A93A-4C1001D5B53B}" type="slidenum">
              <a:rPr lang="en-US"/>
              <a:pPr/>
              <a:t>17</a:t>
            </a:fld>
            <a:endParaRPr lang="en-US"/>
          </a:p>
        </p:txBody>
      </p:sp>
      <p:sp>
        <p:nvSpPr>
          <p:cNvPr id="934914" name="Rectangle 2"/>
          <p:cNvSpPr>
            <a:spLocks noGrp="1" noRot="1" noChangeAspect="1" noChangeArrowheads="1" noTextEdit="1"/>
          </p:cNvSpPr>
          <p:nvPr>
            <p:ph type="sldImg"/>
          </p:nvPr>
        </p:nvSpPr>
        <p:spPr>
          <a:xfrm>
            <a:off x="1144588" y="685800"/>
            <a:ext cx="4572000" cy="3429000"/>
          </a:xfrm>
          <a:ln/>
        </p:spPr>
      </p:sp>
      <p:sp>
        <p:nvSpPr>
          <p:cNvPr id="93491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357D6D-244E-4A59-A1C1-1E2D1FCA7553}" type="slidenum">
              <a:rPr lang="en-US"/>
              <a:pPr/>
              <a:t>18</a:t>
            </a:fld>
            <a:endParaRPr lang="en-US"/>
          </a:p>
        </p:txBody>
      </p:sp>
      <p:sp>
        <p:nvSpPr>
          <p:cNvPr id="936962" name="Rectangle 2"/>
          <p:cNvSpPr>
            <a:spLocks noGrp="1" noRot="1" noChangeAspect="1" noChangeArrowheads="1" noTextEdit="1"/>
          </p:cNvSpPr>
          <p:nvPr>
            <p:ph type="sldImg"/>
          </p:nvPr>
        </p:nvSpPr>
        <p:spPr>
          <a:xfrm>
            <a:off x="1144588" y="685800"/>
            <a:ext cx="4572000" cy="3429000"/>
          </a:xfrm>
          <a:ln/>
        </p:spPr>
      </p:sp>
      <p:sp>
        <p:nvSpPr>
          <p:cNvPr id="93696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67D573-D501-40C7-B2C0-753B0FF138AB}" type="slidenum">
              <a:rPr lang="en-US"/>
              <a:pPr/>
              <a:t>19</a:t>
            </a:fld>
            <a:endParaRPr lang="en-US"/>
          </a:p>
        </p:txBody>
      </p:sp>
      <p:sp>
        <p:nvSpPr>
          <p:cNvPr id="939010" name="Rectangle 2"/>
          <p:cNvSpPr>
            <a:spLocks noGrp="1" noRot="1" noChangeAspect="1" noChangeArrowheads="1" noTextEdit="1"/>
          </p:cNvSpPr>
          <p:nvPr>
            <p:ph type="sldImg"/>
          </p:nvPr>
        </p:nvSpPr>
        <p:spPr>
          <a:xfrm>
            <a:off x="1144588" y="685800"/>
            <a:ext cx="4572000" cy="3429000"/>
          </a:xfrm>
          <a:ln/>
        </p:spPr>
      </p:sp>
      <p:sp>
        <p:nvSpPr>
          <p:cNvPr id="93901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111CF9-26AD-4951-BF0E-AE31990F3D87}" type="slidenum">
              <a:rPr lang="en-US"/>
              <a:pPr/>
              <a:t>2</a:t>
            </a:fld>
            <a:endParaRPr lang="en-US"/>
          </a:p>
        </p:txBody>
      </p:sp>
      <p:sp>
        <p:nvSpPr>
          <p:cNvPr id="904194" name="Rectangle 2"/>
          <p:cNvSpPr>
            <a:spLocks noGrp="1" noRot="1" noChangeAspect="1" noChangeArrowheads="1" noTextEdit="1"/>
          </p:cNvSpPr>
          <p:nvPr>
            <p:ph type="sldImg"/>
          </p:nvPr>
        </p:nvSpPr>
        <p:spPr>
          <a:xfrm>
            <a:off x="1144588" y="685800"/>
            <a:ext cx="4572000" cy="3429000"/>
          </a:xfrm>
          <a:ln/>
        </p:spPr>
      </p:sp>
      <p:sp>
        <p:nvSpPr>
          <p:cNvPr id="90419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135DBC-E078-4756-BB30-727620051410}" type="slidenum">
              <a:rPr lang="en-US"/>
              <a:pPr/>
              <a:t>20</a:t>
            </a:fld>
            <a:endParaRPr lang="en-US"/>
          </a:p>
        </p:txBody>
      </p:sp>
      <p:sp>
        <p:nvSpPr>
          <p:cNvPr id="941058" name="Rectangle 2"/>
          <p:cNvSpPr>
            <a:spLocks noGrp="1" noRot="1" noChangeAspect="1" noChangeArrowheads="1" noTextEdit="1"/>
          </p:cNvSpPr>
          <p:nvPr>
            <p:ph type="sldImg"/>
          </p:nvPr>
        </p:nvSpPr>
        <p:spPr>
          <a:xfrm>
            <a:off x="1144588" y="685800"/>
            <a:ext cx="4572000" cy="3429000"/>
          </a:xfrm>
          <a:ln/>
        </p:spPr>
      </p:sp>
      <p:sp>
        <p:nvSpPr>
          <p:cNvPr id="94105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9FFE4E-AA58-4834-A99C-17AFD9A1F02F}" type="slidenum">
              <a:rPr lang="en-US"/>
              <a:pPr/>
              <a:t>21</a:t>
            </a:fld>
            <a:endParaRPr lang="en-US"/>
          </a:p>
        </p:txBody>
      </p:sp>
      <p:sp>
        <p:nvSpPr>
          <p:cNvPr id="943106" name="Rectangle 2"/>
          <p:cNvSpPr>
            <a:spLocks noGrp="1" noRot="1" noChangeAspect="1" noChangeArrowheads="1" noTextEdit="1"/>
          </p:cNvSpPr>
          <p:nvPr>
            <p:ph type="sldImg"/>
          </p:nvPr>
        </p:nvSpPr>
        <p:spPr>
          <a:xfrm>
            <a:off x="1144588" y="685800"/>
            <a:ext cx="4572000" cy="3429000"/>
          </a:xfrm>
          <a:ln/>
        </p:spPr>
      </p:sp>
      <p:sp>
        <p:nvSpPr>
          <p:cNvPr id="94310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4748F8-5921-4F61-82D3-5D12EA64DC24}" type="slidenum">
              <a:rPr lang="en-US"/>
              <a:pPr/>
              <a:t>22</a:t>
            </a:fld>
            <a:endParaRPr lang="en-US"/>
          </a:p>
        </p:txBody>
      </p:sp>
      <p:sp>
        <p:nvSpPr>
          <p:cNvPr id="947202" name="Rectangle 2"/>
          <p:cNvSpPr>
            <a:spLocks noGrp="1" noRot="1" noChangeAspect="1" noChangeArrowheads="1" noTextEdit="1"/>
          </p:cNvSpPr>
          <p:nvPr>
            <p:ph type="sldImg"/>
          </p:nvPr>
        </p:nvSpPr>
        <p:spPr>
          <a:xfrm>
            <a:off x="1144588" y="685800"/>
            <a:ext cx="4572000" cy="3429000"/>
          </a:xfrm>
          <a:ln/>
        </p:spPr>
      </p:sp>
      <p:sp>
        <p:nvSpPr>
          <p:cNvPr id="94720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57FB91-4B7C-4847-8CD5-905977436816}" type="slidenum">
              <a:rPr lang="en-US"/>
              <a:pPr/>
              <a:t>23</a:t>
            </a:fld>
            <a:endParaRPr lang="en-US"/>
          </a:p>
        </p:txBody>
      </p:sp>
      <p:sp>
        <p:nvSpPr>
          <p:cNvPr id="949250" name="Rectangle 2"/>
          <p:cNvSpPr>
            <a:spLocks noGrp="1" noRot="1" noChangeAspect="1" noChangeArrowheads="1" noTextEdit="1"/>
          </p:cNvSpPr>
          <p:nvPr>
            <p:ph type="sldImg"/>
          </p:nvPr>
        </p:nvSpPr>
        <p:spPr>
          <a:xfrm>
            <a:off x="1144588" y="685800"/>
            <a:ext cx="4572000" cy="3429000"/>
          </a:xfrm>
          <a:ln/>
        </p:spPr>
      </p:sp>
      <p:sp>
        <p:nvSpPr>
          <p:cNvPr id="94925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A90AC2-46C0-41C5-B856-4820B386D270}" type="slidenum">
              <a:rPr lang="en-US"/>
              <a:pPr/>
              <a:t>24</a:t>
            </a:fld>
            <a:endParaRPr lang="en-US"/>
          </a:p>
        </p:txBody>
      </p:sp>
      <p:sp>
        <p:nvSpPr>
          <p:cNvPr id="951298" name="Rectangle 2"/>
          <p:cNvSpPr>
            <a:spLocks noGrp="1" noRot="1" noChangeAspect="1" noChangeArrowheads="1" noTextEdit="1"/>
          </p:cNvSpPr>
          <p:nvPr>
            <p:ph type="sldImg"/>
          </p:nvPr>
        </p:nvSpPr>
        <p:spPr>
          <a:xfrm>
            <a:off x="1144588" y="685800"/>
            <a:ext cx="4572000" cy="3429000"/>
          </a:xfrm>
          <a:ln/>
        </p:spPr>
      </p:sp>
      <p:sp>
        <p:nvSpPr>
          <p:cNvPr id="95129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26FB9A-35C6-4E8B-B9C8-D5AB9D7B87FC}" type="slidenum">
              <a:rPr lang="en-US"/>
              <a:pPr/>
              <a:t>25</a:t>
            </a:fld>
            <a:endParaRPr lang="en-US"/>
          </a:p>
        </p:txBody>
      </p:sp>
      <p:sp>
        <p:nvSpPr>
          <p:cNvPr id="953346" name="Rectangle 2"/>
          <p:cNvSpPr>
            <a:spLocks noGrp="1" noRot="1" noChangeAspect="1" noChangeArrowheads="1" noTextEdit="1"/>
          </p:cNvSpPr>
          <p:nvPr>
            <p:ph type="sldImg"/>
          </p:nvPr>
        </p:nvSpPr>
        <p:spPr>
          <a:xfrm>
            <a:off x="1144588" y="685800"/>
            <a:ext cx="4572000" cy="3429000"/>
          </a:xfrm>
          <a:ln/>
        </p:spPr>
      </p:sp>
      <p:sp>
        <p:nvSpPr>
          <p:cNvPr id="95334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8FB5F4-EDA1-42B6-85FA-C0DA60E266F1}" type="slidenum">
              <a:rPr lang="en-US"/>
              <a:pPr/>
              <a:t>26</a:t>
            </a:fld>
            <a:endParaRPr lang="en-US"/>
          </a:p>
        </p:txBody>
      </p:sp>
      <p:sp>
        <p:nvSpPr>
          <p:cNvPr id="955394" name="Rectangle 2"/>
          <p:cNvSpPr>
            <a:spLocks noGrp="1" noRot="1" noChangeAspect="1" noChangeArrowheads="1" noTextEdit="1"/>
          </p:cNvSpPr>
          <p:nvPr>
            <p:ph type="sldImg"/>
          </p:nvPr>
        </p:nvSpPr>
        <p:spPr>
          <a:xfrm>
            <a:off x="1144588" y="685800"/>
            <a:ext cx="4572000" cy="3429000"/>
          </a:xfrm>
          <a:ln/>
        </p:spPr>
      </p:sp>
      <p:sp>
        <p:nvSpPr>
          <p:cNvPr id="95539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489101-E44A-4349-98C9-90119A4ECF23}" type="slidenum">
              <a:rPr lang="en-US"/>
              <a:pPr/>
              <a:t>27</a:t>
            </a:fld>
            <a:endParaRPr lang="en-US"/>
          </a:p>
        </p:txBody>
      </p:sp>
      <p:sp>
        <p:nvSpPr>
          <p:cNvPr id="959490" name="Rectangle 2"/>
          <p:cNvSpPr>
            <a:spLocks noGrp="1" noRot="1" noChangeAspect="1" noChangeArrowheads="1" noTextEdit="1"/>
          </p:cNvSpPr>
          <p:nvPr>
            <p:ph type="sldImg"/>
          </p:nvPr>
        </p:nvSpPr>
        <p:spPr>
          <a:xfrm>
            <a:off x="1144588" y="685800"/>
            <a:ext cx="4572000" cy="3429000"/>
          </a:xfrm>
          <a:ln/>
        </p:spPr>
      </p:sp>
      <p:sp>
        <p:nvSpPr>
          <p:cNvPr id="95949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CB5B65-E5DE-4209-9C75-E6959DFE4089}" type="slidenum">
              <a:rPr lang="en-US"/>
              <a:pPr/>
              <a:t>28</a:t>
            </a:fld>
            <a:endParaRPr lang="en-US"/>
          </a:p>
        </p:txBody>
      </p:sp>
      <p:sp>
        <p:nvSpPr>
          <p:cNvPr id="961538" name="Rectangle 2"/>
          <p:cNvSpPr>
            <a:spLocks noGrp="1" noRot="1" noChangeAspect="1" noChangeArrowheads="1" noTextEdit="1"/>
          </p:cNvSpPr>
          <p:nvPr>
            <p:ph type="sldImg"/>
          </p:nvPr>
        </p:nvSpPr>
        <p:spPr>
          <a:xfrm>
            <a:off x="1144588" y="685800"/>
            <a:ext cx="4572000" cy="3429000"/>
          </a:xfrm>
          <a:ln/>
        </p:spPr>
      </p:sp>
      <p:sp>
        <p:nvSpPr>
          <p:cNvPr id="96153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2C2FF6-8C4F-4996-8F0A-DF6A3EA5E9DA}" type="slidenum">
              <a:rPr lang="en-US"/>
              <a:pPr/>
              <a:t>29</a:t>
            </a:fld>
            <a:endParaRPr lang="en-US"/>
          </a:p>
        </p:txBody>
      </p:sp>
      <p:sp>
        <p:nvSpPr>
          <p:cNvPr id="963586" name="Rectangle 2"/>
          <p:cNvSpPr>
            <a:spLocks noGrp="1" noRot="1" noChangeAspect="1" noChangeArrowheads="1" noTextEdit="1"/>
          </p:cNvSpPr>
          <p:nvPr>
            <p:ph type="sldImg"/>
          </p:nvPr>
        </p:nvSpPr>
        <p:spPr>
          <a:xfrm>
            <a:off x="1144588" y="685800"/>
            <a:ext cx="4572000" cy="3429000"/>
          </a:xfrm>
          <a:ln/>
        </p:spPr>
      </p:sp>
      <p:sp>
        <p:nvSpPr>
          <p:cNvPr id="96358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F8C826-9A4B-442E-A417-27A7C6091209}" type="slidenum">
              <a:rPr lang="en-US"/>
              <a:pPr/>
              <a:t>3</a:t>
            </a:fld>
            <a:endParaRPr lang="en-US"/>
          </a:p>
        </p:txBody>
      </p:sp>
      <p:sp>
        <p:nvSpPr>
          <p:cNvPr id="906242" name="Rectangle 2"/>
          <p:cNvSpPr>
            <a:spLocks noGrp="1" noRot="1" noChangeAspect="1" noChangeArrowheads="1" noTextEdit="1"/>
          </p:cNvSpPr>
          <p:nvPr>
            <p:ph type="sldImg"/>
          </p:nvPr>
        </p:nvSpPr>
        <p:spPr>
          <a:xfrm>
            <a:off x="1144588" y="685800"/>
            <a:ext cx="4572000" cy="3429000"/>
          </a:xfrm>
          <a:ln/>
        </p:spPr>
      </p:sp>
      <p:sp>
        <p:nvSpPr>
          <p:cNvPr id="90624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46499D-3FEA-4A9B-95E7-272EAC069C40}" type="slidenum">
              <a:rPr lang="en-US"/>
              <a:pPr/>
              <a:t>30</a:t>
            </a:fld>
            <a:endParaRPr lang="en-US"/>
          </a:p>
        </p:txBody>
      </p:sp>
      <p:sp>
        <p:nvSpPr>
          <p:cNvPr id="965634" name="Rectangle 2"/>
          <p:cNvSpPr>
            <a:spLocks noGrp="1" noRot="1" noChangeAspect="1" noChangeArrowheads="1" noTextEdit="1"/>
          </p:cNvSpPr>
          <p:nvPr>
            <p:ph type="sldImg"/>
          </p:nvPr>
        </p:nvSpPr>
        <p:spPr>
          <a:xfrm>
            <a:off x="1144588" y="685800"/>
            <a:ext cx="4572000" cy="3429000"/>
          </a:xfrm>
          <a:ln/>
        </p:spPr>
      </p:sp>
      <p:sp>
        <p:nvSpPr>
          <p:cNvPr id="96563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1EFC5F-0383-464F-9F6B-18C05E1A9423}" type="slidenum">
              <a:rPr lang="en-US"/>
              <a:pPr/>
              <a:t>31</a:t>
            </a:fld>
            <a:endParaRPr lang="en-US"/>
          </a:p>
        </p:txBody>
      </p:sp>
      <p:sp>
        <p:nvSpPr>
          <p:cNvPr id="967682" name="Rectangle 2"/>
          <p:cNvSpPr>
            <a:spLocks noGrp="1" noRot="1" noChangeAspect="1" noChangeArrowheads="1" noTextEdit="1"/>
          </p:cNvSpPr>
          <p:nvPr>
            <p:ph type="sldImg"/>
          </p:nvPr>
        </p:nvSpPr>
        <p:spPr>
          <a:xfrm>
            <a:off x="1144588" y="685800"/>
            <a:ext cx="4572000" cy="3429000"/>
          </a:xfrm>
          <a:ln/>
        </p:spPr>
      </p:sp>
      <p:sp>
        <p:nvSpPr>
          <p:cNvPr id="96768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50F219-74F5-4540-8E98-71B1DD961440}" type="slidenum">
              <a:rPr lang="en-US"/>
              <a:pPr/>
              <a:t>32</a:t>
            </a:fld>
            <a:endParaRPr lang="en-US"/>
          </a:p>
        </p:txBody>
      </p:sp>
      <p:sp>
        <p:nvSpPr>
          <p:cNvPr id="969730" name="Rectangle 2"/>
          <p:cNvSpPr>
            <a:spLocks noGrp="1" noRot="1" noChangeAspect="1" noChangeArrowheads="1" noTextEdit="1"/>
          </p:cNvSpPr>
          <p:nvPr>
            <p:ph type="sldImg"/>
          </p:nvPr>
        </p:nvSpPr>
        <p:spPr>
          <a:xfrm>
            <a:off x="1144588" y="685800"/>
            <a:ext cx="4572000" cy="3429000"/>
          </a:xfrm>
          <a:ln/>
        </p:spPr>
      </p:sp>
      <p:sp>
        <p:nvSpPr>
          <p:cNvPr id="96973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37F445-60A6-435B-8430-94D45DD08CA1}" type="slidenum">
              <a:rPr lang="en-US"/>
              <a:pPr/>
              <a:t>33</a:t>
            </a:fld>
            <a:endParaRPr lang="en-US"/>
          </a:p>
        </p:txBody>
      </p:sp>
      <p:sp>
        <p:nvSpPr>
          <p:cNvPr id="971778" name="Rectangle 2"/>
          <p:cNvSpPr>
            <a:spLocks noGrp="1" noRot="1" noChangeAspect="1" noChangeArrowheads="1" noTextEdit="1"/>
          </p:cNvSpPr>
          <p:nvPr>
            <p:ph type="sldImg"/>
          </p:nvPr>
        </p:nvSpPr>
        <p:spPr>
          <a:xfrm>
            <a:off x="1144588" y="685800"/>
            <a:ext cx="4572000" cy="3429000"/>
          </a:xfrm>
          <a:ln/>
        </p:spPr>
      </p:sp>
      <p:sp>
        <p:nvSpPr>
          <p:cNvPr id="97177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D7274F-91B2-4BE3-8B20-71BD9DBD2042}" type="slidenum">
              <a:rPr lang="en-US"/>
              <a:pPr/>
              <a:t>34</a:t>
            </a:fld>
            <a:endParaRPr lang="en-US"/>
          </a:p>
        </p:txBody>
      </p:sp>
      <p:sp>
        <p:nvSpPr>
          <p:cNvPr id="973826" name="Rectangle 2"/>
          <p:cNvSpPr>
            <a:spLocks noGrp="1" noRot="1" noChangeAspect="1" noChangeArrowheads="1" noTextEdit="1"/>
          </p:cNvSpPr>
          <p:nvPr>
            <p:ph type="sldImg"/>
          </p:nvPr>
        </p:nvSpPr>
        <p:spPr>
          <a:xfrm>
            <a:off x="1144588" y="685800"/>
            <a:ext cx="4572000" cy="3429000"/>
          </a:xfrm>
          <a:ln/>
        </p:spPr>
      </p:sp>
      <p:sp>
        <p:nvSpPr>
          <p:cNvPr id="97382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556C8C-E93B-4CC4-B9B4-E99C27C030F3}" type="slidenum">
              <a:rPr lang="en-US"/>
              <a:pPr/>
              <a:t>35</a:t>
            </a:fld>
            <a:endParaRPr lang="en-US"/>
          </a:p>
        </p:txBody>
      </p:sp>
      <p:sp>
        <p:nvSpPr>
          <p:cNvPr id="975874" name="Rectangle 2"/>
          <p:cNvSpPr>
            <a:spLocks noGrp="1" noRot="1" noChangeAspect="1" noChangeArrowheads="1" noTextEdit="1"/>
          </p:cNvSpPr>
          <p:nvPr>
            <p:ph type="sldImg"/>
          </p:nvPr>
        </p:nvSpPr>
        <p:spPr>
          <a:xfrm>
            <a:off x="1144588" y="685800"/>
            <a:ext cx="4572000" cy="3429000"/>
          </a:xfrm>
          <a:ln/>
        </p:spPr>
      </p:sp>
      <p:sp>
        <p:nvSpPr>
          <p:cNvPr id="97587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D7274F-91B2-4BE3-8B20-71BD9DBD2042}" type="slidenum">
              <a:rPr lang="en-US"/>
              <a:pPr/>
              <a:t>36</a:t>
            </a:fld>
            <a:endParaRPr lang="en-US"/>
          </a:p>
        </p:txBody>
      </p:sp>
      <p:sp>
        <p:nvSpPr>
          <p:cNvPr id="973826" name="Rectangle 2"/>
          <p:cNvSpPr>
            <a:spLocks noGrp="1" noRot="1" noChangeAspect="1" noChangeArrowheads="1" noTextEdit="1"/>
          </p:cNvSpPr>
          <p:nvPr>
            <p:ph type="sldImg"/>
          </p:nvPr>
        </p:nvSpPr>
        <p:spPr>
          <a:xfrm>
            <a:off x="1144588" y="685800"/>
            <a:ext cx="4572000" cy="3429000"/>
          </a:xfrm>
          <a:ln/>
        </p:spPr>
      </p:sp>
      <p:sp>
        <p:nvSpPr>
          <p:cNvPr id="97382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1E2C75-F87D-4B1C-9AFF-98BDB9BEC222}" type="slidenum">
              <a:rPr lang="en-US"/>
              <a:pPr/>
              <a:t>37</a:t>
            </a:fld>
            <a:endParaRPr lang="en-US"/>
          </a:p>
        </p:txBody>
      </p:sp>
      <p:sp>
        <p:nvSpPr>
          <p:cNvPr id="979970" name="Rectangle 2"/>
          <p:cNvSpPr>
            <a:spLocks noGrp="1" noRot="1" noChangeAspect="1" noChangeArrowheads="1" noTextEdit="1"/>
          </p:cNvSpPr>
          <p:nvPr>
            <p:ph type="sldImg"/>
          </p:nvPr>
        </p:nvSpPr>
        <p:spPr>
          <a:xfrm>
            <a:off x="1144588" y="685800"/>
            <a:ext cx="4572000" cy="3429000"/>
          </a:xfrm>
          <a:ln/>
        </p:spPr>
      </p:sp>
      <p:sp>
        <p:nvSpPr>
          <p:cNvPr id="97997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1E2C75-F87D-4B1C-9AFF-98BDB9BEC222}" type="slidenum">
              <a:rPr lang="en-US"/>
              <a:pPr/>
              <a:t>38</a:t>
            </a:fld>
            <a:endParaRPr lang="en-US"/>
          </a:p>
        </p:txBody>
      </p:sp>
      <p:sp>
        <p:nvSpPr>
          <p:cNvPr id="979970" name="Rectangle 2"/>
          <p:cNvSpPr>
            <a:spLocks noGrp="1" noRot="1" noChangeAspect="1" noChangeArrowheads="1" noTextEdit="1"/>
          </p:cNvSpPr>
          <p:nvPr>
            <p:ph type="sldImg"/>
          </p:nvPr>
        </p:nvSpPr>
        <p:spPr>
          <a:xfrm>
            <a:off x="1144588" y="685800"/>
            <a:ext cx="4572000" cy="3429000"/>
          </a:xfrm>
          <a:ln/>
        </p:spPr>
      </p:sp>
      <p:sp>
        <p:nvSpPr>
          <p:cNvPr id="97997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8322BE-9BEB-4CD6-973B-F3B3C2FB94F7}" type="slidenum">
              <a:rPr lang="en-US"/>
              <a:pPr/>
              <a:t>39</a:t>
            </a:fld>
            <a:endParaRPr lang="en-US"/>
          </a:p>
        </p:txBody>
      </p:sp>
      <p:sp>
        <p:nvSpPr>
          <p:cNvPr id="984066" name="Rectangle 2"/>
          <p:cNvSpPr>
            <a:spLocks noGrp="1" noRot="1" noChangeAspect="1" noChangeArrowheads="1" noTextEdit="1"/>
          </p:cNvSpPr>
          <p:nvPr>
            <p:ph type="sldImg"/>
          </p:nvPr>
        </p:nvSpPr>
        <p:spPr>
          <a:xfrm>
            <a:off x="1144588" y="685800"/>
            <a:ext cx="4572000" cy="3429000"/>
          </a:xfrm>
          <a:ln/>
        </p:spPr>
      </p:sp>
      <p:sp>
        <p:nvSpPr>
          <p:cNvPr id="98406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CDE019-B3BF-4740-B9B9-F4748C0A390E}" type="slidenum">
              <a:rPr lang="en-US"/>
              <a:pPr/>
              <a:t>4</a:t>
            </a:fld>
            <a:endParaRPr lang="en-US"/>
          </a:p>
        </p:txBody>
      </p:sp>
      <p:sp>
        <p:nvSpPr>
          <p:cNvPr id="908290" name="Rectangle 2"/>
          <p:cNvSpPr>
            <a:spLocks noGrp="1" noRot="1" noChangeAspect="1" noChangeArrowheads="1" noTextEdit="1"/>
          </p:cNvSpPr>
          <p:nvPr>
            <p:ph type="sldImg"/>
          </p:nvPr>
        </p:nvSpPr>
        <p:spPr>
          <a:xfrm>
            <a:off x="1144588" y="685800"/>
            <a:ext cx="4572000" cy="3429000"/>
          </a:xfrm>
          <a:ln/>
        </p:spPr>
      </p:sp>
      <p:sp>
        <p:nvSpPr>
          <p:cNvPr id="90829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8322BE-9BEB-4CD6-973B-F3B3C2FB94F7}" type="slidenum">
              <a:rPr lang="en-US"/>
              <a:pPr/>
              <a:t>40</a:t>
            </a:fld>
            <a:endParaRPr lang="en-US"/>
          </a:p>
        </p:txBody>
      </p:sp>
      <p:sp>
        <p:nvSpPr>
          <p:cNvPr id="984066" name="Rectangle 2"/>
          <p:cNvSpPr>
            <a:spLocks noGrp="1" noRot="1" noChangeAspect="1" noChangeArrowheads="1" noTextEdit="1"/>
          </p:cNvSpPr>
          <p:nvPr>
            <p:ph type="sldImg"/>
          </p:nvPr>
        </p:nvSpPr>
        <p:spPr>
          <a:xfrm>
            <a:off x="1144588" y="685800"/>
            <a:ext cx="4572000" cy="3429000"/>
          </a:xfrm>
          <a:ln/>
        </p:spPr>
      </p:sp>
      <p:sp>
        <p:nvSpPr>
          <p:cNvPr id="98406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3CCF0E-91A5-4395-A7C7-C2F0A78DE10C}" type="slidenum">
              <a:rPr lang="en-US"/>
              <a:pPr/>
              <a:t>41</a:t>
            </a:fld>
            <a:endParaRPr lang="en-US"/>
          </a:p>
        </p:txBody>
      </p:sp>
      <p:sp>
        <p:nvSpPr>
          <p:cNvPr id="988162" name="Rectangle 2"/>
          <p:cNvSpPr>
            <a:spLocks noGrp="1" noRot="1" noChangeAspect="1" noChangeArrowheads="1" noTextEdit="1"/>
          </p:cNvSpPr>
          <p:nvPr>
            <p:ph type="sldImg"/>
          </p:nvPr>
        </p:nvSpPr>
        <p:spPr>
          <a:xfrm>
            <a:off x="1144588" y="685800"/>
            <a:ext cx="4572000" cy="3429000"/>
          </a:xfrm>
          <a:ln/>
        </p:spPr>
      </p:sp>
      <p:sp>
        <p:nvSpPr>
          <p:cNvPr id="98816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248976-6CBF-4841-B392-7EAFA66010C2}" type="slidenum">
              <a:rPr lang="en-US"/>
              <a:pPr/>
              <a:t>42</a:t>
            </a:fld>
            <a:endParaRPr lang="en-US"/>
          </a:p>
        </p:txBody>
      </p:sp>
      <p:sp>
        <p:nvSpPr>
          <p:cNvPr id="990210" name="Rectangle 2"/>
          <p:cNvSpPr>
            <a:spLocks noGrp="1" noRot="1" noChangeAspect="1" noChangeArrowheads="1" noTextEdit="1"/>
          </p:cNvSpPr>
          <p:nvPr>
            <p:ph type="sldImg"/>
          </p:nvPr>
        </p:nvSpPr>
        <p:spPr>
          <a:xfrm>
            <a:off x="1144588" y="685800"/>
            <a:ext cx="4572000" cy="3429000"/>
          </a:xfrm>
          <a:ln/>
        </p:spPr>
      </p:sp>
      <p:sp>
        <p:nvSpPr>
          <p:cNvPr id="99021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E022F9-C48C-4AF3-8488-811351324F19}" type="slidenum">
              <a:rPr lang="en-US"/>
              <a:pPr/>
              <a:t>43</a:t>
            </a:fld>
            <a:endParaRPr lang="en-US"/>
          </a:p>
        </p:txBody>
      </p:sp>
      <p:sp>
        <p:nvSpPr>
          <p:cNvPr id="992258" name="Rectangle 2"/>
          <p:cNvSpPr>
            <a:spLocks noGrp="1" noRot="1" noChangeAspect="1" noChangeArrowheads="1" noTextEdit="1"/>
          </p:cNvSpPr>
          <p:nvPr>
            <p:ph type="sldImg"/>
          </p:nvPr>
        </p:nvSpPr>
        <p:spPr>
          <a:xfrm>
            <a:off x="1144588" y="685800"/>
            <a:ext cx="4572000" cy="3429000"/>
          </a:xfrm>
          <a:ln/>
        </p:spPr>
      </p:sp>
      <p:sp>
        <p:nvSpPr>
          <p:cNvPr id="99225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1354A8-238E-47AA-99FA-85E338EFA04D}" type="slidenum">
              <a:rPr lang="en-US"/>
              <a:pPr/>
              <a:t>44</a:t>
            </a:fld>
            <a:endParaRPr lang="en-US"/>
          </a:p>
        </p:txBody>
      </p:sp>
      <p:sp>
        <p:nvSpPr>
          <p:cNvPr id="994306" name="Rectangle 2"/>
          <p:cNvSpPr>
            <a:spLocks noGrp="1" noRot="1" noChangeAspect="1" noChangeArrowheads="1" noTextEdit="1"/>
          </p:cNvSpPr>
          <p:nvPr>
            <p:ph type="sldImg"/>
          </p:nvPr>
        </p:nvSpPr>
        <p:spPr>
          <a:xfrm>
            <a:off x="1144588" y="685800"/>
            <a:ext cx="4572000" cy="3429000"/>
          </a:xfrm>
          <a:ln/>
        </p:spPr>
      </p:sp>
      <p:sp>
        <p:nvSpPr>
          <p:cNvPr id="99430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084164-E8AF-4F82-8BCD-B469FFD643E5}" type="slidenum">
              <a:rPr lang="en-US"/>
              <a:pPr/>
              <a:t>45</a:t>
            </a:fld>
            <a:endParaRPr lang="en-US"/>
          </a:p>
        </p:txBody>
      </p:sp>
      <p:sp>
        <p:nvSpPr>
          <p:cNvPr id="996354" name="Rectangle 2"/>
          <p:cNvSpPr>
            <a:spLocks noGrp="1" noRot="1" noChangeAspect="1" noChangeArrowheads="1" noTextEdit="1"/>
          </p:cNvSpPr>
          <p:nvPr>
            <p:ph type="sldImg"/>
          </p:nvPr>
        </p:nvSpPr>
        <p:spPr>
          <a:xfrm>
            <a:off x="1144588" y="685800"/>
            <a:ext cx="4572000" cy="3429000"/>
          </a:xfrm>
          <a:ln/>
        </p:spPr>
      </p:sp>
      <p:sp>
        <p:nvSpPr>
          <p:cNvPr id="99635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AF5258-E975-4A69-8183-9A1E7DE54C35}" type="slidenum">
              <a:rPr lang="en-US"/>
              <a:pPr/>
              <a:t>46</a:t>
            </a:fld>
            <a:endParaRPr lang="en-US"/>
          </a:p>
        </p:txBody>
      </p:sp>
      <p:sp>
        <p:nvSpPr>
          <p:cNvPr id="998402" name="Rectangle 2"/>
          <p:cNvSpPr>
            <a:spLocks noGrp="1" noRot="1" noChangeAspect="1" noChangeArrowheads="1" noTextEdit="1"/>
          </p:cNvSpPr>
          <p:nvPr>
            <p:ph type="sldImg"/>
          </p:nvPr>
        </p:nvSpPr>
        <p:spPr>
          <a:xfrm>
            <a:off x="1144588" y="685800"/>
            <a:ext cx="4572000" cy="3429000"/>
          </a:xfrm>
          <a:ln/>
        </p:spPr>
      </p:sp>
      <p:sp>
        <p:nvSpPr>
          <p:cNvPr id="99840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F69DE3-1342-4BB4-8B4C-6AA3B09EC9C4}" type="slidenum">
              <a:rPr lang="en-US"/>
              <a:pPr/>
              <a:t>47</a:t>
            </a:fld>
            <a:endParaRPr lang="en-US"/>
          </a:p>
        </p:txBody>
      </p:sp>
      <p:sp>
        <p:nvSpPr>
          <p:cNvPr id="1000450" name="Rectangle 2"/>
          <p:cNvSpPr>
            <a:spLocks noGrp="1" noRot="1" noChangeAspect="1" noChangeArrowheads="1" noTextEdit="1"/>
          </p:cNvSpPr>
          <p:nvPr>
            <p:ph type="sldImg"/>
          </p:nvPr>
        </p:nvSpPr>
        <p:spPr>
          <a:xfrm>
            <a:off x="1144588" y="685800"/>
            <a:ext cx="4572000" cy="3429000"/>
          </a:xfrm>
          <a:ln/>
        </p:spPr>
      </p:sp>
      <p:sp>
        <p:nvSpPr>
          <p:cNvPr id="100045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08CE2A-DB67-49E8-A574-42674DC6EF8B}" type="slidenum">
              <a:rPr lang="en-US"/>
              <a:pPr/>
              <a:t>48</a:t>
            </a:fld>
            <a:endParaRPr lang="en-US"/>
          </a:p>
        </p:txBody>
      </p:sp>
      <p:sp>
        <p:nvSpPr>
          <p:cNvPr id="1002498" name="Rectangle 2"/>
          <p:cNvSpPr>
            <a:spLocks noGrp="1" noRot="1" noChangeAspect="1" noChangeArrowheads="1" noTextEdit="1"/>
          </p:cNvSpPr>
          <p:nvPr>
            <p:ph type="sldImg"/>
          </p:nvPr>
        </p:nvSpPr>
        <p:spPr>
          <a:xfrm>
            <a:off x="1144588" y="685800"/>
            <a:ext cx="4572000" cy="3429000"/>
          </a:xfrm>
          <a:ln/>
        </p:spPr>
      </p:sp>
      <p:sp>
        <p:nvSpPr>
          <p:cNvPr id="100249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068721-730F-4923-B23B-A6A6D363BCB8}" type="slidenum">
              <a:rPr lang="en-US"/>
              <a:pPr/>
              <a:t>49</a:t>
            </a:fld>
            <a:endParaRPr lang="en-US"/>
          </a:p>
        </p:txBody>
      </p:sp>
      <p:sp>
        <p:nvSpPr>
          <p:cNvPr id="1004546" name="Rectangle 2"/>
          <p:cNvSpPr>
            <a:spLocks noGrp="1" noRot="1" noChangeAspect="1" noChangeArrowheads="1" noTextEdit="1"/>
          </p:cNvSpPr>
          <p:nvPr>
            <p:ph type="sldImg"/>
          </p:nvPr>
        </p:nvSpPr>
        <p:spPr>
          <a:xfrm>
            <a:off x="1144588" y="685800"/>
            <a:ext cx="4572000" cy="3429000"/>
          </a:xfrm>
          <a:ln/>
        </p:spPr>
      </p:sp>
      <p:sp>
        <p:nvSpPr>
          <p:cNvPr id="100454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E23961-C01B-4FBD-A387-A0AA87DDA2F6}" type="slidenum">
              <a:rPr lang="en-US"/>
              <a:pPr/>
              <a:t>5</a:t>
            </a:fld>
            <a:endParaRPr lang="en-US"/>
          </a:p>
        </p:txBody>
      </p:sp>
      <p:sp>
        <p:nvSpPr>
          <p:cNvPr id="910338" name="Rectangle 2"/>
          <p:cNvSpPr>
            <a:spLocks noGrp="1" noRot="1" noChangeAspect="1" noChangeArrowheads="1" noTextEdit="1"/>
          </p:cNvSpPr>
          <p:nvPr>
            <p:ph type="sldImg"/>
          </p:nvPr>
        </p:nvSpPr>
        <p:spPr>
          <a:xfrm>
            <a:off x="1144588" y="685800"/>
            <a:ext cx="4572000" cy="3429000"/>
          </a:xfrm>
          <a:ln/>
        </p:spPr>
      </p:sp>
      <p:sp>
        <p:nvSpPr>
          <p:cNvPr id="910339"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421D2C-ED71-4814-A729-930A0DF54622}" type="slidenum">
              <a:rPr lang="en-US"/>
              <a:pPr/>
              <a:t>50</a:t>
            </a:fld>
            <a:endParaRPr lang="en-US"/>
          </a:p>
        </p:txBody>
      </p:sp>
      <p:sp>
        <p:nvSpPr>
          <p:cNvPr id="1006594" name="Rectangle 2"/>
          <p:cNvSpPr>
            <a:spLocks noGrp="1" noRot="1" noChangeAspect="1" noChangeArrowheads="1" noTextEdit="1"/>
          </p:cNvSpPr>
          <p:nvPr>
            <p:ph type="sldImg"/>
          </p:nvPr>
        </p:nvSpPr>
        <p:spPr>
          <a:xfrm>
            <a:off x="1144588" y="685800"/>
            <a:ext cx="4572000" cy="3429000"/>
          </a:xfrm>
          <a:ln/>
        </p:spPr>
      </p:sp>
      <p:sp>
        <p:nvSpPr>
          <p:cNvPr id="100659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863674-7D68-4A9A-93F0-4A9796578940}" type="slidenum">
              <a:rPr lang="en-US"/>
              <a:pPr/>
              <a:t>51</a:t>
            </a:fld>
            <a:endParaRPr lang="en-US"/>
          </a:p>
        </p:txBody>
      </p:sp>
      <p:sp>
        <p:nvSpPr>
          <p:cNvPr id="1008642" name="Rectangle 2"/>
          <p:cNvSpPr>
            <a:spLocks noGrp="1" noRot="1" noChangeAspect="1" noChangeArrowheads="1" noTextEdit="1"/>
          </p:cNvSpPr>
          <p:nvPr>
            <p:ph type="sldImg"/>
          </p:nvPr>
        </p:nvSpPr>
        <p:spPr>
          <a:xfrm>
            <a:off x="1144588" y="685800"/>
            <a:ext cx="4572000" cy="3429000"/>
          </a:xfrm>
          <a:ln/>
        </p:spPr>
      </p:sp>
      <p:sp>
        <p:nvSpPr>
          <p:cNvPr id="100864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8AAA18-F99E-4F76-A48B-5C2C2C57A091}" type="slidenum">
              <a:rPr lang="en-US"/>
              <a:pPr/>
              <a:t>52</a:t>
            </a:fld>
            <a:endParaRPr lang="en-US"/>
          </a:p>
        </p:txBody>
      </p:sp>
      <p:sp>
        <p:nvSpPr>
          <p:cNvPr id="1010690" name="Rectangle 2"/>
          <p:cNvSpPr>
            <a:spLocks noGrp="1" noRot="1" noChangeAspect="1" noChangeArrowheads="1" noTextEdit="1"/>
          </p:cNvSpPr>
          <p:nvPr>
            <p:ph type="sldImg"/>
          </p:nvPr>
        </p:nvSpPr>
        <p:spPr>
          <a:xfrm>
            <a:off x="1144588" y="685800"/>
            <a:ext cx="4572000" cy="3429000"/>
          </a:xfrm>
          <a:ln/>
        </p:spPr>
      </p:sp>
      <p:sp>
        <p:nvSpPr>
          <p:cNvPr id="101069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588181-4E1F-4B91-AD88-3FB276CFF68B}" type="slidenum">
              <a:rPr lang="en-US"/>
              <a:pPr/>
              <a:t>6</a:t>
            </a:fld>
            <a:endParaRPr lang="en-US"/>
          </a:p>
        </p:txBody>
      </p:sp>
      <p:sp>
        <p:nvSpPr>
          <p:cNvPr id="912386" name="Rectangle 2"/>
          <p:cNvSpPr>
            <a:spLocks noGrp="1" noRot="1" noChangeAspect="1" noChangeArrowheads="1" noTextEdit="1"/>
          </p:cNvSpPr>
          <p:nvPr>
            <p:ph type="sldImg"/>
          </p:nvPr>
        </p:nvSpPr>
        <p:spPr>
          <a:xfrm>
            <a:off x="1144588" y="685800"/>
            <a:ext cx="4572000" cy="3429000"/>
          </a:xfrm>
          <a:ln/>
        </p:spPr>
      </p:sp>
      <p:sp>
        <p:nvSpPr>
          <p:cNvPr id="912387"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FAEAB4-EC97-41EF-8D03-935AABC91EF6}" type="slidenum">
              <a:rPr lang="en-US"/>
              <a:pPr/>
              <a:t>7</a:t>
            </a:fld>
            <a:endParaRPr lang="en-US"/>
          </a:p>
        </p:txBody>
      </p:sp>
      <p:sp>
        <p:nvSpPr>
          <p:cNvPr id="914434" name="Rectangle 2"/>
          <p:cNvSpPr>
            <a:spLocks noGrp="1" noRot="1" noChangeAspect="1" noChangeArrowheads="1" noTextEdit="1"/>
          </p:cNvSpPr>
          <p:nvPr>
            <p:ph type="sldImg"/>
          </p:nvPr>
        </p:nvSpPr>
        <p:spPr>
          <a:xfrm>
            <a:off x="1144588" y="685800"/>
            <a:ext cx="4572000" cy="3429000"/>
          </a:xfrm>
          <a:ln/>
        </p:spPr>
      </p:sp>
      <p:sp>
        <p:nvSpPr>
          <p:cNvPr id="914435"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7D6909-629E-49F5-8C44-53F03ECB96E9}" type="slidenum">
              <a:rPr lang="en-US"/>
              <a:pPr/>
              <a:t>8</a:t>
            </a:fld>
            <a:endParaRPr lang="en-US"/>
          </a:p>
        </p:txBody>
      </p:sp>
      <p:sp>
        <p:nvSpPr>
          <p:cNvPr id="916482" name="Rectangle 2"/>
          <p:cNvSpPr>
            <a:spLocks noGrp="1" noRot="1" noChangeAspect="1" noChangeArrowheads="1" noTextEdit="1"/>
          </p:cNvSpPr>
          <p:nvPr>
            <p:ph type="sldImg"/>
          </p:nvPr>
        </p:nvSpPr>
        <p:spPr>
          <a:xfrm>
            <a:off x="1144588" y="685800"/>
            <a:ext cx="4572000" cy="3429000"/>
          </a:xfrm>
          <a:ln/>
        </p:spPr>
      </p:sp>
      <p:sp>
        <p:nvSpPr>
          <p:cNvPr id="916483"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E04CC7-183E-4C47-AD1F-DBF4C14F4D2C}" type="slidenum">
              <a:rPr lang="en-US"/>
              <a:pPr/>
              <a:t>9</a:t>
            </a:fld>
            <a:endParaRPr lang="en-US"/>
          </a:p>
        </p:txBody>
      </p:sp>
      <p:sp>
        <p:nvSpPr>
          <p:cNvPr id="918530" name="Rectangle 2"/>
          <p:cNvSpPr>
            <a:spLocks noGrp="1" noRot="1" noChangeAspect="1" noChangeArrowheads="1" noTextEdit="1"/>
          </p:cNvSpPr>
          <p:nvPr>
            <p:ph type="sldImg"/>
          </p:nvPr>
        </p:nvSpPr>
        <p:spPr>
          <a:xfrm>
            <a:off x="1144588" y="685800"/>
            <a:ext cx="4572000" cy="3429000"/>
          </a:xfrm>
          <a:ln/>
        </p:spPr>
      </p:sp>
      <p:sp>
        <p:nvSpPr>
          <p:cNvPr id="918531" name="Rectangle 3"/>
          <p:cNvSpPr>
            <a:spLocks noGrp="1" noChangeArrowheads="1"/>
          </p:cNvSpPr>
          <p:nvPr>
            <p:ph type="body" idx="1"/>
          </p:nvPr>
        </p:nvSpPr>
        <p:spPr/>
        <p:txBody>
          <a:bodyPr/>
          <a:lstStyle/>
          <a:p>
            <a:pPr marL="228600" indent="-228600"/>
            <a:endParaRPr lang="hr-H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A16A4820-E945-4259-9BAE-B8E251847B50}" type="slidenum">
              <a:rPr lang="en-US"/>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7DE3C3E3-3B7B-453E-8841-52F78207CEC1}"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EE7825BC-7ECC-4916-A46A-3F00E9E9225C}" type="slidenum">
              <a:rPr lang="en-US"/>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a:t>Click to edit Master title style</a:t>
            </a:r>
          </a:p>
        </p:txBody>
      </p:sp>
      <p:sp>
        <p:nvSpPr>
          <p:cNvPr id="3" name="Date Placeholder 2"/>
          <p:cNvSpPr>
            <a:spLocks noGrp="1"/>
          </p:cNvSpPr>
          <p:nvPr>
            <p:ph type="dt" sz="half" idx="10"/>
          </p:nvPr>
        </p:nvSpPr>
        <p:spPr>
          <a:xfrm>
            <a:off x="0" y="6424613"/>
            <a:ext cx="3810000" cy="323850"/>
          </a:xfrm>
        </p:spPr>
        <p:txBody>
          <a:bodyPr/>
          <a:lstStyle>
            <a:lvl1pPr>
              <a:defRPr/>
            </a:lvl1pPr>
          </a:lstStyle>
          <a:p>
            <a:r>
              <a:rPr lang="en-US"/>
              <a:t>Предавање бр. 10 © Факултет медицинских наука Универзитета у Крагујевцу</a:t>
            </a:r>
          </a:p>
        </p:txBody>
      </p:sp>
      <p:sp>
        <p:nvSpPr>
          <p:cNvPr id="4" name="Footer Placeholder 3"/>
          <p:cNvSpPr>
            <a:spLocks noGrp="1"/>
          </p:cNvSpPr>
          <p:nvPr>
            <p:ph type="ftr" sz="quarter" idx="11"/>
          </p:nvPr>
        </p:nvSpPr>
        <p:spPr>
          <a:xfrm>
            <a:off x="3124200" y="6505575"/>
            <a:ext cx="3973513" cy="352425"/>
          </a:xfrm>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a:xfrm>
            <a:off x="7167563" y="6505575"/>
            <a:ext cx="1546225" cy="352425"/>
          </a:xfrm>
        </p:spPr>
        <p:txBody>
          <a:bodyPr/>
          <a:lstStyle>
            <a:lvl1pPr>
              <a:defRPr/>
            </a:lvl1pPr>
          </a:lstStyle>
          <a:p>
            <a:fld id="{7A166C18-65AF-4AC6-90A1-B4B2AAD8858A}"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4D242CE2-33EC-4B1A-B92B-C29ADEB65873}" type="slidenum">
              <a:rPr lang="en-US"/>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A09F79B2-82F3-4FD4-88AF-6EFCC931B5E9}"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4F310C84-4CE6-466A-A194-4561BD946A71}" type="slidenum">
              <a:rPr lang="en-US"/>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8" name="Footer Placeholder 7"/>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9" name="Slide Number Placeholder 8"/>
          <p:cNvSpPr>
            <a:spLocks noGrp="1"/>
          </p:cNvSpPr>
          <p:nvPr>
            <p:ph type="sldNum" sz="quarter" idx="12"/>
          </p:nvPr>
        </p:nvSpPr>
        <p:spPr/>
        <p:txBody>
          <a:bodyPr/>
          <a:lstStyle>
            <a:lvl1pPr>
              <a:defRPr/>
            </a:lvl1pPr>
          </a:lstStyle>
          <a:p>
            <a:fld id="{BC3E748F-4B00-4CD0-A0F6-2C113F24C19C}"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4" name="Footer Placeholder 3"/>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p:txBody>
          <a:bodyPr/>
          <a:lstStyle>
            <a:lvl1pPr>
              <a:defRPr/>
            </a:lvl1pPr>
          </a:lstStyle>
          <a:p>
            <a:fld id="{14BFF326-93FC-43E1-95A9-B3856CB0EB4B}"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3" name="Footer Placeholder 2"/>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4" name="Slide Number Placeholder 3"/>
          <p:cNvSpPr>
            <a:spLocks noGrp="1"/>
          </p:cNvSpPr>
          <p:nvPr>
            <p:ph type="sldNum" sz="quarter" idx="12"/>
          </p:nvPr>
        </p:nvSpPr>
        <p:spPr/>
        <p:txBody>
          <a:bodyPr/>
          <a:lstStyle>
            <a:lvl1pPr>
              <a:defRPr/>
            </a:lvl1pPr>
          </a:lstStyle>
          <a:p>
            <a:fld id="{FABA8C09-32F0-40C3-9D1D-3E3DC5AF4EA4}"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56FB6D35-4609-452F-9404-95B995CD8958}"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Предавање бр. 10 © Факултет медицинских наука Универзитета у Крагујевцу</a:t>
            </a:r>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6E5571E2-AAA1-4494-AF48-21B4EEEB54CE}"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0" y="6424613"/>
            <a:ext cx="38100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r>
              <a:rPr lang="en-US"/>
              <a:t>Предавање бр. 10 © Факултет медицинских наука Универзитета у Крагујевцу</a:t>
            </a:r>
          </a:p>
        </p:txBody>
      </p:sp>
      <p:sp>
        <p:nvSpPr>
          <p:cNvPr id="1029" name="Rectangle 5"/>
          <p:cNvSpPr>
            <a:spLocks noGrp="1" noChangeArrowheads="1"/>
          </p:cNvSpPr>
          <p:nvPr>
            <p:ph type="ftr" sz="quarter" idx="3"/>
          </p:nvPr>
        </p:nvSpPr>
        <p:spPr bwMode="auto">
          <a:xfrm>
            <a:off x="3124200" y="6505575"/>
            <a:ext cx="3973513"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r>
              <a:rPr lang="en-US"/>
              <a:t>Медицинска статистика и информатика</a:t>
            </a:r>
          </a:p>
        </p:txBody>
      </p:sp>
      <p:sp>
        <p:nvSpPr>
          <p:cNvPr id="1030" name="Rectangle 6"/>
          <p:cNvSpPr>
            <a:spLocks noGrp="1" noChangeArrowheads="1"/>
          </p:cNvSpPr>
          <p:nvPr>
            <p:ph type="sldNum" sz="quarter" idx="4"/>
          </p:nvPr>
        </p:nvSpPr>
        <p:spPr bwMode="auto">
          <a:xfrm>
            <a:off x="7167563" y="6505575"/>
            <a:ext cx="1546225"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EE37745-4D10-4585-A79F-223C2FA5DE43}" type="slidenum">
              <a:rPr lang="en-US"/>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hf hdr="0"/>
  <p:txStyles>
    <p:titleStyle>
      <a:lvl1pPr algn="l" rtl="0" fontAlgn="base">
        <a:spcBef>
          <a:spcPct val="0"/>
        </a:spcBef>
        <a:spcAft>
          <a:spcPct val="0"/>
        </a:spcAft>
        <a:defRPr sz="4000" b="1">
          <a:solidFill>
            <a:srgbClr val="000066"/>
          </a:solidFill>
          <a:latin typeface="+mj-lt"/>
          <a:ea typeface="+mj-ea"/>
          <a:cs typeface="+mj-cs"/>
        </a:defRPr>
      </a:lvl1pPr>
      <a:lvl2pPr algn="l" rtl="0" fontAlgn="base">
        <a:spcBef>
          <a:spcPct val="0"/>
        </a:spcBef>
        <a:spcAft>
          <a:spcPct val="0"/>
        </a:spcAft>
        <a:defRPr sz="4000" b="1">
          <a:solidFill>
            <a:srgbClr val="000066"/>
          </a:solidFill>
          <a:latin typeface="Arial" charset="0"/>
        </a:defRPr>
      </a:lvl2pPr>
      <a:lvl3pPr algn="l" rtl="0" fontAlgn="base">
        <a:spcBef>
          <a:spcPct val="0"/>
        </a:spcBef>
        <a:spcAft>
          <a:spcPct val="0"/>
        </a:spcAft>
        <a:defRPr sz="4000" b="1">
          <a:solidFill>
            <a:srgbClr val="000066"/>
          </a:solidFill>
          <a:latin typeface="Arial" charset="0"/>
        </a:defRPr>
      </a:lvl3pPr>
      <a:lvl4pPr algn="l" rtl="0" fontAlgn="base">
        <a:spcBef>
          <a:spcPct val="0"/>
        </a:spcBef>
        <a:spcAft>
          <a:spcPct val="0"/>
        </a:spcAft>
        <a:defRPr sz="4000" b="1">
          <a:solidFill>
            <a:srgbClr val="000066"/>
          </a:solidFill>
          <a:latin typeface="Arial" charset="0"/>
        </a:defRPr>
      </a:lvl4pPr>
      <a:lvl5pPr algn="l" rtl="0" fontAlgn="base">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43.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7.wmf"/><Relationship Id="rId5" Type="http://schemas.openxmlformats.org/officeDocument/2006/relationships/oleObject" Target="../embeddings/oleObject3.bin"/><Relationship Id="rId4" Type="http://schemas.openxmlformats.org/officeDocument/2006/relationships/image" Target="../media/image26.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9.wmf"/></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2.wmf"/><Relationship Id="rId5" Type="http://schemas.openxmlformats.org/officeDocument/2006/relationships/oleObject" Target="../embeddings/oleObject7.bin"/><Relationship Id="rId4" Type="http://schemas.openxmlformats.org/officeDocument/2006/relationships/image" Target="../media/image31.w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4.w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36.wmf"/><Relationship Id="rId5" Type="http://schemas.openxmlformats.org/officeDocument/2006/relationships/oleObject" Target="../embeddings/oleObject11.bin"/><Relationship Id="rId4" Type="http://schemas.openxmlformats.org/officeDocument/2006/relationships/image" Target="../media/image35.wm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2054225"/>
            <a:ext cx="9144000" cy="1752600"/>
          </a:xfrm>
          <a:ln/>
        </p:spPr>
        <p:txBody>
          <a:bodyPr lIns="90000" tIns="46800" rIns="90000" bIns="46800"/>
          <a:lstStyle/>
          <a:p>
            <a:pPr defTabSz="457200">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a:t>      </a:t>
            </a:r>
            <a:r>
              <a:rPr lang="en" sz="2600"/>
              <a:t>PRESENTATION OF DATA</a:t>
            </a:r>
          </a:p>
        </p:txBody>
      </p:sp>
      <p:sp>
        <p:nvSpPr>
          <p:cNvPr id="8195" name="Rectangle 3"/>
          <p:cNvSpPr>
            <a:spLocks noGrp="1" noChangeArrowheads="1"/>
          </p:cNvSpPr>
          <p:nvPr>
            <p:ph type="subTitle" idx="4294967295"/>
          </p:nvPr>
        </p:nvSpPr>
        <p:spPr bwMode="auto">
          <a:xfrm>
            <a:off x="838200" y="3886200"/>
            <a:ext cx="7720013" cy="1807804"/>
          </a:xfrm>
          <a:prstGeom prst="rect">
            <a:avLst/>
          </a:prstGeom>
          <a:noFill/>
          <a:ln/>
        </p:spPr>
        <p:txBody>
          <a:bodyPr lIns="90000" tIns="46800" rIns="90000" bIns="46800">
            <a:spAutoFit/>
          </a:bodyPr>
          <a:lstStyle/>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Course title: </a:t>
            </a:r>
            <a:r>
              <a:rPr lang="en" sz="1400" b="1" dirty="0"/>
              <a:t>MEDICAL STATISTICS AND INFORMATICS</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Lecture no. 10</a:t>
            </a:r>
            <a:r>
              <a:rPr lang="en" sz="1400" b="1" dirty="0"/>
              <a:t>  Class: 01</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Unit: </a:t>
            </a:r>
            <a:r>
              <a:rPr lang="en" sz="1400" b="1" dirty="0"/>
              <a:t>Data Representation and Probability</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Thematic units: </a:t>
            </a:r>
            <a:r>
              <a:rPr lang="en" sz="1400" b="1" dirty="0"/>
              <a:t>Rates and proportions. Significant figures. Presentation of tables. Charts. Properties of probability. Probability distribution i  random variables. Binomial distribution. Mean and variance.</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Prepared by: </a:t>
            </a:r>
            <a:r>
              <a:rPr lang="en" sz="1400" b="1" i="1" dirty="0"/>
              <a:t>Prof. Dr. Nebojsa Zdravković</a:t>
            </a:r>
            <a:endParaRPr lang="en-US" sz="1400" b="1" i="1" dirty="0"/>
          </a:p>
        </p:txBody>
      </p:sp>
      <p:sp>
        <p:nvSpPr>
          <p:cNvPr id="8196" name="Line 4"/>
          <p:cNvSpPr>
            <a:spLocks noChangeShapeType="1"/>
          </p:cNvSpPr>
          <p:nvPr/>
        </p:nvSpPr>
        <p:spPr bwMode="auto">
          <a:xfrm>
            <a:off x="949325" y="3287713"/>
            <a:ext cx="4783138" cy="1587"/>
          </a:xfrm>
          <a:prstGeom prst="line">
            <a:avLst/>
          </a:prstGeom>
          <a:noFill/>
          <a:ln w="38227">
            <a:solidFill>
              <a:srgbClr val="FEEFB8"/>
            </a:solidFill>
            <a:miter lim="800000"/>
            <a:headEnd/>
            <a:tailEnd/>
          </a:ln>
          <a:effectLst/>
        </p:spPr>
        <p:txBody>
          <a:bodyPr/>
          <a:lstStyle/>
          <a:p>
            <a:endParaRPr lang="en-US"/>
          </a:p>
        </p:txBody>
      </p:sp>
      <p:sp>
        <p:nvSpPr>
          <p:cNvPr id="8197" name="Rectangle 5"/>
          <p:cNvSpPr>
            <a:spLocks noChangeArrowheads="1"/>
          </p:cNvSpPr>
          <p:nvPr/>
        </p:nvSpPr>
        <p:spPr bwMode="auto">
          <a:xfrm>
            <a:off x="0" y="0"/>
            <a:ext cx="9144000" cy="1941513"/>
          </a:xfrm>
          <a:prstGeom prst="rect">
            <a:avLst/>
          </a:prstGeom>
          <a:solidFill>
            <a:schemeClr val="bg1"/>
          </a:solidFill>
          <a:ln w="9525">
            <a:noFill/>
            <a:miter lim="800000"/>
            <a:headEnd/>
            <a:tailEnd/>
          </a:ln>
          <a:effectLst/>
        </p:spPr>
        <p:txBody>
          <a:bodyPr wrap="none" anchor="ctr"/>
          <a:lstStyle/>
          <a:p>
            <a:endParaRPr lang="en-US"/>
          </a:p>
        </p:txBody>
      </p:sp>
      <p:sp>
        <p:nvSpPr>
          <p:cNvPr id="8199" name="Line 7"/>
          <p:cNvSpPr>
            <a:spLocks noChangeShapeType="1"/>
          </p:cNvSpPr>
          <p:nvPr/>
        </p:nvSpPr>
        <p:spPr bwMode="auto">
          <a:xfrm>
            <a:off x="0" y="1995488"/>
            <a:ext cx="9144000" cy="0"/>
          </a:xfrm>
          <a:prstGeom prst="line">
            <a:avLst/>
          </a:prstGeom>
          <a:noFill/>
          <a:ln w="28575">
            <a:solidFill>
              <a:srgbClr val="808080"/>
            </a:solidFill>
            <a:round/>
            <a:headEnd/>
            <a:tailEnd/>
          </a:ln>
          <a:effectLst/>
        </p:spPr>
        <p:txBody>
          <a:bodyPr/>
          <a:lstStyle/>
          <a:p>
            <a:endParaRPr lang="en-US"/>
          </a:p>
        </p:txBody>
      </p:sp>
      <p:sp>
        <p:nvSpPr>
          <p:cNvPr id="8200" name="Rectangle 8"/>
          <p:cNvSpPr>
            <a:spLocks noChangeArrowheads="1"/>
          </p:cNvSpPr>
          <p:nvPr/>
        </p:nvSpPr>
        <p:spPr bwMode="auto">
          <a:xfrm>
            <a:off x="855663" y="6180138"/>
            <a:ext cx="7215187" cy="244475"/>
          </a:xfrm>
          <a:prstGeom prst="rect">
            <a:avLst/>
          </a:prstGeom>
          <a:noFill/>
          <a:ln w="9525">
            <a:noFill/>
            <a:miter lim="800000"/>
            <a:headEnd/>
            <a:tailEnd/>
          </a:ln>
          <a:effectLst/>
        </p:spPr>
        <p:txBody>
          <a:bodyPr wrap="none">
            <a:spAutoFit/>
          </a:bodyPr>
          <a:lstStyle/>
          <a:p>
            <a:pPr>
              <a:buClr>
                <a:srgbClr val="333399"/>
              </a:buClr>
              <a:buSzPct val="100000"/>
              <a:buFont typeface="Arial" charset="0"/>
              <a:buNone/>
            </a:pPr>
            <a:r>
              <a:rPr lang="en" sz="1000" dirty="0"/>
              <a:t>Copyright © 2016 - Faculty of Medical Sciences, University of Kragujevac. Copying and reproduction is not permitted.</a:t>
            </a:r>
          </a:p>
        </p:txBody>
      </p:sp>
      <p:pic>
        <p:nvPicPr>
          <p:cNvPr id="8206" name="Picture 14"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3D4BF878-9641-4AC6-957A-B0F6B543D879}" type="slidenum">
              <a:rPr lang="en-US"/>
              <a:pPr/>
              <a:t>10</a:t>
            </a:fld>
            <a:endParaRPr lang="en-US"/>
          </a:p>
        </p:txBody>
      </p:sp>
      <p:sp>
        <p:nvSpPr>
          <p:cNvPr id="919554" name="Rectangle 2"/>
          <p:cNvSpPr>
            <a:spLocks noGrp="1" noChangeArrowheads="1"/>
          </p:cNvSpPr>
          <p:nvPr>
            <p:ph type="title"/>
          </p:nvPr>
        </p:nvSpPr>
        <p:spPr/>
        <p:txBody>
          <a:bodyPr/>
          <a:lstStyle/>
          <a:p>
            <a:r>
              <a:rPr lang="en" sz="3200" dirty="0"/>
              <a:t>Deaths by sex, England and Wales, 1989, for leading causes </a:t>
            </a:r>
          </a:p>
        </p:txBody>
      </p:sp>
      <p:pic>
        <p:nvPicPr>
          <p:cNvPr id="919556" name="Picture 4"/>
          <p:cNvPicPr>
            <a:picLocks noGrp="1" noChangeAspect="1" noChangeArrowheads="1"/>
          </p:cNvPicPr>
          <p:nvPr>
            <p:ph idx="1"/>
          </p:nvPr>
        </p:nvPicPr>
        <p:blipFill>
          <a:blip r:embed="rId3" cstate="print"/>
          <a:srcRect l="38426" t="45868" r="37731" b="12363"/>
          <a:stretch>
            <a:fillRect/>
          </a:stretch>
        </p:blipFill>
        <p:spPr bwMode="auto">
          <a:xfrm>
            <a:off x="1876424" y="1370537"/>
            <a:ext cx="4848226" cy="4777620"/>
          </a:xfrm>
          <a:prstGeom prst="rect">
            <a:avLst/>
          </a:prstGeom>
          <a:noFill/>
          <a:ln w="9525">
            <a:noFill/>
            <a:miter lim="800000"/>
            <a:headEnd/>
            <a:tailEnd/>
          </a:ln>
        </p:spPr>
      </p:pic>
    </p:spTree>
  </p:cSld>
  <p:clrMapOvr>
    <a:masterClrMapping/>
  </p:clrMapOvr>
  <p:transition advTm="46519"/>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F8573B17-F67C-4182-B553-331598CCD2B4}" type="slidenum">
              <a:rPr lang="en-US"/>
              <a:pPr/>
              <a:t>11</a:t>
            </a:fld>
            <a:endParaRPr lang="en-US"/>
          </a:p>
        </p:txBody>
      </p:sp>
      <p:sp>
        <p:nvSpPr>
          <p:cNvPr id="921602" name="Rectangle 2"/>
          <p:cNvSpPr>
            <a:spLocks noGrp="1" noChangeArrowheads="1"/>
          </p:cNvSpPr>
          <p:nvPr>
            <p:ph type="title"/>
          </p:nvPr>
        </p:nvSpPr>
        <p:spPr/>
        <p:txBody>
          <a:bodyPr/>
          <a:lstStyle/>
          <a:p>
            <a:r>
              <a:rPr lang="en" dirty="0"/>
              <a:t>Presentation of tables </a:t>
            </a:r>
          </a:p>
        </p:txBody>
      </p:sp>
      <p:sp>
        <p:nvSpPr>
          <p:cNvPr id="921603" name="Rectangle 3"/>
          <p:cNvSpPr>
            <a:spLocks noGrp="1" noChangeArrowheads="1"/>
          </p:cNvSpPr>
          <p:nvPr>
            <p:ph type="body" idx="1"/>
          </p:nvPr>
        </p:nvSpPr>
        <p:spPr/>
        <p:txBody>
          <a:bodyPr/>
          <a:lstStyle/>
          <a:p>
            <a:pPr>
              <a:lnSpc>
                <a:spcPct val="90000"/>
              </a:lnSpc>
            </a:pPr>
            <a:r>
              <a:rPr lang="en" sz="2400" dirty="0"/>
              <a:t>A table is intended to convey information, so it should be easy to read and understand</a:t>
            </a:r>
            <a:endParaRPr lang="sr-Cyrl-CS" sz="2400" dirty="0"/>
          </a:p>
          <a:p>
            <a:pPr>
              <a:lnSpc>
                <a:spcPct val="90000"/>
              </a:lnSpc>
            </a:pPr>
            <a:r>
              <a:rPr lang="en" sz="2400" dirty="0"/>
              <a:t>The table should have a clear title, stating clearly and unambiguously what it represents</a:t>
            </a:r>
            <a:endParaRPr lang="sr-Cyrl-CS" sz="2400" dirty="0"/>
          </a:p>
          <a:p>
            <a:pPr>
              <a:lnSpc>
                <a:spcPct val="90000"/>
              </a:lnSpc>
            </a:pPr>
            <a:r>
              <a:rPr lang="en" sz="2400" dirty="0"/>
              <a:t>Rows and columns must be clearly marked</a:t>
            </a:r>
          </a:p>
          <a:p>
            <a:pPr>
              <a:lnSpc>
                <a:spcPct val="90000"/>
              </a:lnSpc>
            </a:pPr>
            <a:r>
              <a:rPr lang="en" sz="2400" dirty="0"/>
              <a:t>When proportions, rates, or percentages are used in a table, along with frequencies, they must be easily distinguishable from each other.</a:t>
            </a:r>
            <a:endParaRPr lang="sr-Cyrl-CS" sz="2400" dirty="0"/>
          </a:p>
          <a:p>
            <a:pPr lvl="1">
              <a:lnSpc>
                <a:spcPct val="90000"/>
              </a:lnSpc>
            </a:pPr>
            <a:r>
              <a:rPr lang="en-US" sz="2000" dirty="0"/>
              <a:t>I</a:t>
            </a:r>
            <a:r>
              <a:rPr lang="en" sz="2000" dirty="0"/>
              <a:t>t can be done by adding the "%" symbol, or including the decimal place</a:t>
            </a:r>
            <a:endParaRPr lang="sr-Cyrl-CS" sz="2000" dirty="0"/>
          </a:p>
          <a:p>
            <a:pPr lvl="1">
              <a:lnSpc>
                <a:spcPct val="90000"/>
              </a:lnSpc>
            </a:pPr>
            <a:r>
              <a:rPr lang="en" sz="2000" dirty="0"/>
              <a:t>The addition of the rows " total " and "100%" in the table clearly indicates that the percentages are calculated from a specific number from the treatment group, rather than from the number with a specific outcome or the total number of patients</a:t>
            </a:r>
            <a:endParaRPr lang="sr-Latn-CS" sz="2000" dirty="0"/>
          </a:p>
        </p:txBody>
      </p:sp>
    </p:spTree>
  </p:cSld>
  <p:clrMapOvr>
    <a:masterClrMapping/>
  </p:clrMapOvr>
  <p:transition advTm="46519"/>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252E8CDE-610B-4C56-A546-39FAE77BB9E4}" type="slidenum">
              <a:rPr lang="en-US"/>
              <a:pPr/>
              <a:t>12</a:t>
            </a:fld>
            <a:endParaRPr lang="en-US"/>
          </a:p>
        </p:txBody>
      </p:sp>
      <p:sp>
        <p:nvSpPr>
          <p:cNvPr id="923650" name="Rectangle 2"/>
          <p:cNvSpPr>
            <a:spLocks noGrp="1" noChangeArrowheads="1"/>
          </p:cNvSpPr>
          <p:nvPr>
            <p:ph type="title"/>
          </p:nvPr>
        </p:nvSpPr>
        <p:spPr/>
        <p:txBody>
          <a:bodyPr/>
          <a:lstStyle/>
          <a:p>
            <a:r>
              <a:rPr lang="en" dirty="0"/>
              <a:t>Pie charts </a:t>
            </a:r>
          </a:p>
        </p:txBody>
      </p:sp>
      <p:sp>
        <p:nvSpPr>
          <p:cNvPr id="923651" name="Rectangle 3"/>
          <p:cNvSpPr>
            <a:spLocks noGrp="1" noChangeArrowheads="1"/>
          </p:cNvSpPr>
          <p:nvPr>
            <p:ph type="body" idx="1"/>
          </p:nvPr>
        </p:nvSpPr>
        <p:spPr/>
        <p:txBody>
          <a:bodyPr/>
          <a:lstStyle/>
          <a:p>
            <a:r>
              <a:rPr lang="en" sz="2800" dirty="0"/>
              <a:t>Information can be conveyed much more quickly with a diagram than with a table of numbers</a:t>
            </a:r>
            <a:endParaRPr lang="sr-Cyrl-CS" sz="2800" dirty="0"/>
          </a:p>
          <a:p>
            <a:r>
              <a:rPr lang="en" sz="2800" dirty="0"/>
              <a:t>The equivalent of a histogram for qualitative data is </a:t>
            </a:r>
            <a:r>
              <a:rPr lang="en" sz="2800" b="1" dirty="0"/>
              <a:t>circular</a:t>
            </a:r>
            <a:r>
              <a:rPr lang="en" sz="2800" dirty="0"/>
              <a:t> </a:t>
            </a:r>
            <a:r>
              <a:rPr lang="en" sz="2800" b="1" dirty="0"/>
              <a:t>graph</a:t>
            </a:r>
            <a:r>
              <a:rPr lang="en" sz="2800" dirty="0"/>
              <a:t> (</a:t>
            </a:r>
            <a:r>
              <a:rPr lang="en" sz="2800" b="1" dirty="0"/>
              <a:t>pie chart</a:t>
            </a:r>
            <a:r>
              <a:rPr lang="en" sz="2800" dirty="0"/>
              <a:t>) or </a:t>
            </a:r>
            <a:r>
              <a:rPr lang="en" sz="2800" b="1" dirty="0"/>
              <a:t>circular</a:t>
            </a:r>
            <a:r>
              <a:rPr lang="en" sz="2800" dirty="0"/>
              <a:t> </a:t>
            </a:r>
            <a:r>
              <a:rPr lang="en" sz="2800" b="1" dirty="0"/>
              <a:t>diagram </a:t>
            </a:r>
            <a:r>
              <a:rPr lang="en" sz="2800" dirty="0"/>
              <a:t>(</a:t>
            </a:r>
            <a:r>
              <a:rPr lang="en" sz="2800" b="1" dirty="0"/>
              <a:t>pie diagram</a:t>
            </a:r>
            <a:r>
              <a:rPr lang="en" sz="2800" dirty="0"/>
              <a:t>)</a:t>
            </a:r>
          </a:p>
          <a:p>
            <a:pPr lvl="1"/>
            <a:r>
              <a:rPr lang="en" sz="2400" dirty="0"/>
              <a:t>it shows the relative frequency for each category by dividing the circle into sectors, the corners of which are proportional to the relative frequency</a:t>
            </a:r>
            <a:endParaRPr lang="sr-Cyrl-CS" sz="2400" dirty="0"/>
          </a:p>
          <a:p>
            <a:pPr lvl="1"/>
            <a:r>
              <a:rPr lang="en" sz="2400" dirty="0"/>
              <a:t>and then we multiply each relative frequency by 360, in order to obtain the corresponding angle in degrees</a:t>
            </a:r>
            <a:endParaRPr lang="sr-Latn-CS" sz="2400" dirty="0"/>
          </a:p>
        </p:txBody>
      </p:sp>
    </p:spTree>
  </p:cSld>
  <p:clrMapOvr>
    <a:masterClrMapping/>
  </p:clrMapOvr>
  <p:transition advTm="46519"/>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9DBDF924-0599-4857-9A30-5F711B51AF80}" type="slidenum">
              <a:rPr lang="en-US"/>
              <a:pPr/>
              <a:t>13</a:t>
            </a:fld>
            <a:endParaRPr lang="en-US"/>
          </a:p>
        </p:txBody>
      </p:sp>
      <p:sp>
        <p:nvSpPr>
          <p:cNvPr id="925698" name="Rectangle 2"/>
          <p:cNvSpPr>
            <a:spLocks noGrp="1" noChangeArrowheads="1"/>
          </p:cNvSpPr>
          <p:nvPr>
            <p:ph type="title"/>
          </p:nvPr>
        </p:nvSpPr>
        <p:spPr/>
        <p:txBody>
          <a:bodyPr/>
          <a:lstStyle/>
          <a:p>
            <a:r>
              <a:rPr lang="en" dirty="0"/>
              <a:t>Pie charts</a:t>
            </a:r>
            <a:endParaRPr lang="sr-Latn-CS" dirty="0"/>
          </a:p>
        </p:txBody>
      </p:sp>
      <p:sp>
        <p:nvSpPr>
          <p:cNvPr id="7" name="Content Placeholder 6"/>
          <p:cNvSpPr>
            <a:spLocks noGrp="1"/>
          </p:cNvSpPr>
          <p:nvPr>
            <p:ph idx="1"/>
          </p:nvPr>
        </p:nvSpPr>
        <p:spPr/>
        <p:txBody>
          <a:bodyPr/>
          <a:lstStyle/>
          <a:p>
            <a:endParaRPr lang="en-US"/>
          </a:p>
        </p:txBody>
      </p:sp>
      <p:pic>
        <p:nvPicPr>
          <p:cNvPr id="925700" name="Picture 4"/>
          <p:cNvPicPr>
            <a:picLocks noChangeAspect="1" noChangeArrowheads="1"/>
          </p:cNvPicPr>
          <p:nvPr/>
        </p:nvPicPr>
        <p:blipFill>
          <a:blip r:embed="rId3" cstate="print"/>
          <a:srcRect l="32135" t="44444" r="35434" b="16543"/>
          <a:stretch>
            <a:fillRect/>
          </a:stretch>
        </p:blipFill>
        <p:spPr bwMode="auto">
          <a:xfrm>
            <a:off x="866775" y="1529296"/>
            <a:ext cx="6937375" cy="4694241"/>
          </a:xfrm>
          <a:prstGeom prst="rect">
            <a:avLst/>
          </a:prstGeom>
          <a:noFill/>
          <a:ln w="9525">
            <a:noFill/>
            <a:miter lim="800000"/>
            <a:headEnd/>
            <a:tailEnd/>
          </a:ln>
        </p:spPr>
      </p:pic>
    </p:spTree>
  </p:cSld>
  <p:clrMapOvr>
    <a:masterClrMapping/>
  </p:clrMapOvr>
  <p:transition advTm="46519"/>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9D627248-17EC-4D1A-A056-791AC6868417}" type="slidenum">
              <a:rPr lang="en-US"/>
              <a:pPr/>
              <a:t>14</a:t>
            </a:fld>
            <a:endParaRPr lang="en-US"/>
          </a:p>
        </p:txBody>
      </p:sp>
      <p:sp>
        <p:nvSpPr>
          <p:cNvPr id="927746" name="Rectangle 2"/>
          <p:cNvSpPr>
            <a:spLocks noGrp="1" noChangeArrowheads="1"/>
          </p:cNvSpPr>
          <p:nvPr>
            <p:ph type="title"/>
          </p:nvPr>
        </p:nvSpPr>
        <p:spPr/>
        <p:txBody>
          <a:bodyPr/>
          <a:lstStyle/>
          <a:p>
            <a:r>
              <a:rPr lang="en" sz="2400"/>
              <a:t>Pie chart showing the distribution of causes of death among women, England and Wales, 1983 </a:t>
            </a:r>
          </a:p>
        </p:txBody>
      </p:sp>
      <p:sp>
        <p:nvSpPr>
          <p:cNvPr id="927747" name="Rectangle 3"/>
          <p:cNvSpPr>
            <a:spLocks noGrp="1" noChangeArrowheads="1"/>
          </p:cNvSpPr>
          <p:nvPr>
            <p:ph type="body" idx="1"/>
          </p:nvPr>
        </p:nvSpPr>
        <p:spPr/>
        <p:txBody>
          <a:bodyPr/>
          <a:lstStyle/>
          <a:p>
            <a:endParaRPr lang="sr-Latn-CS" dirty="0"/>
          </a:p>
        </p:txBody>
      </p:sp>
      <p:pic>
        <p:nvPicPr>
          <p:cNvPr id="944129" name="Picture 1"/>
          <p:cNvPicPr>
            <a:picLocks noChangeAspect="1" noChangeArrowheads="1"/>
          </p:cNvPicPr>
          <p:nvPr/>
        </p:nvPicPr>
        <p:blipFill>
          <a:blip r:embed="rId3" cstate="print"/>
          <a:srcRect l="32083" t="52407" r="32188" b="18148"/>
          <a:stretch>
            <a:fillRect/>
          </a:stretch>
        </p:blipFill>
        <p:spPr bwMode="auto">
          <a:xfrm>
            <a:off x="464458" y="1588407"/>
            <a:ext cx="8263618" cy="3830657"/>
          </a:xfrm>
          <a:prstGeom prst="rect">
            <a:avLst/>
          </a:prstGeom>
          <a:noFill/>
          <a:ln w="9525">
            <a:noFill/>
            <a:miter lim="800000"/>
            <a:headEnd/>
            <a:tailEnd/>
          </a:ln>
        </p:spPr>
      </p:pic>
    </p:spTree>
  </p:cSld>
  <p:clrMapOvr>
    <a:masterClrMapping/>
  </p:clrMapOvr>
  <p:transition advTm="46519"/>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F30B8586-DCE2-44DE-A75F-8BCEF119160F}" type="slidenum">
              <a:rPr lang="en-US"/>
              <a:pPr/>
              <a:t>15</a:t>
            </a:fld>
            <a:endParaRPr lang="en-US"/>
          </a:p>
        </p:txBody>
      </p:sp>
      <p:sp>
        <p:nvSpPr>
          <p:cNvPr id="929794" name="Rectangle 2"/>
          <p:cNvSpPr>
            <a:spLocks noGrp="1" noChangeArrowheads="1"/>
          </p:cNvSpPr>
          <p:nvPr>
            <p:ph type="title"/>
          </p:nvPr>
        </p:nvSpPr>
        <p:spPr/>
        <p:txBody>
          <a:bodyPr/>
          <a:lstStyle/>
          <a:p>
            <a:r>
              <a:rPr lang="en" sz="3600"/>
              <a:t>Bar charts</a:t>
            </a:r>
            <a:endParaRPr lang="sr-Latn-CS" sz="3600"/>
          </a:p>
        </p:txBody>
      </p:sp>
      <p:pic>
        <p:nvPicPr>
          <p:cNvPr id="929796" name="Picture 4"/>
          <p:cNvPicPr>
            <a:picLocks noGrp="1" noChangeAspect="1" noChangeArrowheads="1"/>
          </p:cNvPicPr>
          <p:nvPr>
            <p:ph idx="1"/>
          </p:nvPr>
        </p:nvPicPr>
        <p:blipFill>
          <a:blip r:embed="rId3" cstate="print"/>
          <a:srcRect l="32540" t="48905" r="39595" b="25385"/>
          <a:stretch>
            <a:fillRect/>
          </a:stretch>
        </p:blipFill>
        <p:spPr bwMode="auto">
          <a:xfrm>
            <a:off x="319314" y="1606123"/>
            <a:ext cx="7924093" cy="4112506"/>
          </a:xfrm>
          <a:prstGeom prst="rect">
            <a:avLst/>
          </a:prstGeom>
          <a:noFill/>
          <a:ln w="9525">
            <a:noFill/>
            <a:miter lim="800000"/>
            <a:headEnd/>
            <a:tailEnd/>
          </a:ln>
        </p:spPr>
      </p:pic>
    </p:spTree>
  </p:cSld>
  <p:clrMapOvr>
    <a:masterClrMapping/>
  </p:clrMapOvr>
  <p:transition advTm="46519"/>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9111088F-53B4-46C5-8C0F-D6C930E2078D}" type="slidenum">
              <a:rPr lang="en-US"/>
              <a:pPr/>
              <a:t>16</a:t>
            </a:fld>
            <a:endParaRPr lang="en-US"/>
          </a:p>
        </p:txBody>
      </p:sp>
      <p:sp>
        <p:nvSpPr>
          <p:cNvPr id="931842" name="Rectangle 2"/>
          <p:cNvSpPr>
            <a:spLocks noGrp="1" noChangeArrowheads="1"/>
          </p:cNvSpPr>
          <p:nvPr>
            <p:ph type="title"/>
          </p:nvPr>
        </p:nvSpPr>
        <p:spPr/>
        <p:txBody>
          <a:bodyPr/>
          <a:lstStyle/>
          <a:p>
            <a:r>
              <a:rPr lang="en" sz="2200" dirty="0"/>
              <a:t>Bar graph showing the relationship between oesophageal cancer mortality and year, England and Wales, 1960-1969 </a:t>
            </a:r>
          </a:p>
        </p:txBody>
      </p:sp>
      <p:sp>
        <p:nvSpPr>
          <p:cNvPr id="931843" name="Rectangle 3"/>
          <p:cNvSpPr>
            <a:spLocks noGrp="1" noChangeArrowheads="1"/>
          </p:cNvSpPr>
          <p:nvPr>
            <p:ph type="body" idx="1"/>
          </p:nvPr>
        </p:nvSpPr>
        <p:spPr>
          <a:xfrm>
            <a:off x="457200" y="1504950"/>
            <a:ext cx="8686800" cy="4895850"/>
          </a:xfrm>
        </p:spPr>
        <p:txBody>
          <a:bodyPr/>
          <a:lstStyle/>
          <a:p>
            <a:endParaRPr lang="sr-Latn-CS" dirty="0"/>
          </a:p>
        </p:txBody>
      </p:sp>
      <p:pic>
        <p:nvPicPr>
          <p:cNvPr id="952321" name="Picture 1"/>
          <p:cNvPicPr>
            <a:picLocks noChangeAspect="1" noChangeArrowheads="1"/>
          </p:cNvPicPr>
          <p:nvPr/>
        </p:nvPicPr>
        <p:blipFill>
          <a:blip r:embed="rId3" cstate="print"/>
          <a:srcRect l="34762" t="34004" r="33254" b="29594"/>
          <a:stretch>
            <a:fillRect/>
          </a:stretch>
        </p:blipFill>
        <p:spPr bwMode="auto">
          <a:xfrm>
            <a:off x="493485" y="1494971"/>
            <a:ext cx="7707085" cy="4934065"/>
          </a:xfrm>
          <a:prstGeom prst="rect">
            <a:avLst/>
          </a:prstGeom>
          <a:noFill/>
          <a:ln w="9525">
            <a:noFill/>
            <a:miter lim="800000"/>
            <a:headEnd/>
            <a:tailEnd/>
          </a:ln>
        </p:spPr>
      </p:pic>
    </p:spTree>
  </p:cSld>
  <p:clrMapOvr>
    <a:masterClrMapping/>
  </p:clrMapOvr>
  <p:transition advTm="46519"/>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7AB35FFB-61F4-473A-B9E6-21401CEBAC85}" type="slidenum">
              <a:rPr lang="en-US"/>
              <a:pPr/>
              <a:t>17</a:t>
            </a:fld>
            <a:endParaRPr lang="en-US"/>
          </a:p>
        </p:txBody>
      </p:sp>
      <p:sp>
        <p:nvSpPr>
          <p:cNvPr id="933890" name="Rectangle 2"/>
          <p:cNvSpPr>
            <a:spLocks noGrp="1" noChangeArrowheads="1"/>
          </p:cNvSpPr>
          <p:nvPr>
            <p:ph type="title"/>
          </p:nvPr>
        </p:nvSpPr>
        <p:spPr/>
        <p:txBody>
          <a:bodyPr/>
          <a:lstStyle/>
          <a:p>
            <a:r>
              <a:rPr lang="en" sz="2400"/>
              <a:t>A bar graph shows the relationship between the prevalence of self-reported shortness of breath among students and two possible causative factors </a:t>
            </a:r>
          </a:p>
        </p:txBody>
      </p:sp>
      <p:sp>
        <p:nvSpPr>
          <p:cNvPr id="933891" name="Rectangle 3"/>
          <p:cNvSpPr>
            <a:spLocks noGrp="1" noChangeArrowheads="1"/>
          </p:cNvSpPr>
          <p:nvPr>
            <p:ph type="body" idx="1"/>
          </p:nvPr>
        </p:nvSpPr>
        <p:spPr/>
        <p:txBody>
          <a:bodyPr/>
          <a:lstStyle/>
          <a:p>
            <a:endParaRPr lang="sr-Latn-CS" dirty="0"/>
          </a:p>
        </p:txBody>
      </p:sp>
      <p:pic>
        <p:nvPicPr>
          <p:cNvPr id="950273" name="Picture 1"/>
          <p:cNvPicPr>
            <a:picLocks noChangeAspect="1" noChangeArrowheads="1"/>
          </p:cNvPicPr>
          <p:nvPr/>
        </p:nvPicPr>
        <p:blipFill>
          <a:blip r:embed="rId3" cstate="print"/>
          <a:srcRect l="31429" t="42328" r="31428" b="20423"/>
          <a:stretch>
            <a:fillRect/>
          </a:stretch>
        </p:blipFill>
        <p:spPr bwMode="auto">
          <a:xfrm>
            <a:off x="638628" y="1596571"/>
            <a:ext cx="7982857" cy="4503149"/>
          </a:xfrm>
          <a:prstGeom prst="rect">
            <a:avLst/>
          </a:prstGeom>
          <a:noFill/>
          <a:ln w="9525">
            <a:noFill/>
            <a:miter lim="800000"/>
            <a:headEnd/>
            <a:tailEnd/>
          </a:ln>
        </p:spPr>
      </p:pic>
    </p:spTree>
  </p:cSld>
  <p:clrMapOvr>
    <a:masterClrMapping/>
  </p:clrMapOvr>
  <p:transition advTm="46519"/>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F1B4735A-1C3E-4573-A631-6154F6FCAA82}" type="slidenum">
              <a:rPr lang="en-US"/>
              <a:pPr/>
              <a:t>18</a:t>
            </a:fld>
            <a:endParaRPr lang="en-US"/>
          </a:p>
        </p:txBody>
      </p:sp>
      <p:sp>
        <p:nvSpPr>
          <p:cNvPr id="935938" name="Rectangle 2"/>
          <p:cNvSpPr>
            <a:spLocks noGrp="1" noChangeArrowheads="1"/>
          </p:cNvSpPr>
          <p:nvPr>
            <p:ph type="title"/>
          </p:nvPr>
        </p:nvSpPr>
        <p:spPr/>
        <p:txBody>
          <a:bodyPr/>
          <a:lstStyle/>
          <a:p>
            <a:r>
              <a:rPr lang="en" sz="2400" dirty="0"/>
              <a:t>Bar charts showing spots by sex and cause, England and Wales, 1989 (OPCS 1991, DH2 No. 10)</a:t>
            </a:r>
          </a:p>
        </p:txBody>
      </p:sp>
      <p:sp>
        <p:nvSpPr>
          <p:cNvPr id="935939" name="Rectangle 3"/>
          <p:cNvSpPr>
            <a:spLocks noGrp="1" noChangeArrowheads="1"/>
          </p:cNvSpPr>
          <p:nvPr>
            <p:ph type="body" idx="1"/>
          </p:nvPr>
        </p:nvSpPr>
        <p:spPr/>
        <p:txBody>
          <a:bodyPr/>
          <a:lstStyle/>
          <a:p>
            <a:endParaRPr lang="sr-Latn-CS" dirty="0"/>
          </a:p>
        </p:txBody>
      </p:sp>
      <p:pic>
        <p:nvPicPr>
          <p:cNvPr id="948225" name="Picture 1"/>
          <p:cNvPicPr>
            <a:picLocks noChangeAspect="1" noChangeArrowheads="1"/>
          </p:cNvPicPr>
          <p:nvPr/>
        </p:nvPicPr>
        <p:blipFill>
          <a:blip r:embed="rId3" cstate="print"/>
          <a:srcRect l="30079" t="41058" r="28730" b="35379"/>
          <a:stretch>
            <a:fillRect/>
          </a:stretch>
        </p:blipFill>
        <p:spPr bwMode="auto">
          <a:xfrm>
            <a:off x="377371" y="2162628"/>
            <a:ext cx="8435061" cy="2714172"/>
          </a:xfrm>
          <a:prstGeom prst="rect">
            <a:avLst/>
          </a:prstGeom>
          <a:noFill/>
          <a:ln w="9525">
            <a:noFill/>
            <a:miter lim="800000"/>
            <a:headEnd/>
            <a:tailEnd/>
          </a:ln>
        </p:spPr>
      </p:pic>
    </p:spTree>
  </p:cSld>
  <p:clrMapOvr>
    <a:masterClrMapping/>
  </p:clrMapOvr>
  <p:transition advTm="46519"/>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43132D6E-DB7E-4A73-895D-60950510E4F2}" type="slidenum">
              <a:rPr lang="en-US"/>
              <a:pPr/>
              <a:t>19</a:t>
            </a:fld>
            <a:endParaRPr lang="en-US"/>
          </a:p>
        </p:txBody>
      </p:sp>
      <p:sp>
        <p:nvSpPr>
          <p:cNvPr id="937986" name="Rectangle 2"/>
          <p:cNvSpPr>
            <a:spLocks noGrp="1" noChangeArrowheads="1"/>
          </p:cNvSpPr>
          <p:nvPr>
            <p:ph type="title"/>
          </p:nvPr>
        </p:nvSpPr>
        <p:spPr/>
        <p:txBody>
          <a:bodyPr/>
          <a:lstStyle/>
          <a:p>
            <a:r>
              <a:rPr lang="en" sz="3600" dirty="0"/>
              <a:t>Scatter diagrams  </a:t>
            </a:r>
          </a:p>
        </p:txBody>
      </p:sp>
      <p:pic>
        <p:nvPicPr>
          <p:cNvPr id="937988" name="Picture 4"/>
          <p:cNvPicPr>
            <a:picLocks noGrp="1" noChangeAspect="1" noChangeArrowheads="1"/>
          </p:cNvPicPr>
          <p:nvPr>
            <p:ph idx="1"/>
          </p:nvPr>
        </p:nvPicPr>
        <p:blipFill>
          <a:blip r:embed="rId3" cstate="print"/>
          <a:srcRect l="25485" t="26957" r="26543" b="16919"/>
          <a:stretch>
            <a:fillRect/>
          </a:stretch>
        </p:blipFill>
        <p:spPr bwMode="auto">
          <a:xfrm>
            <a:off x="932481" y="1335314"/>
            <a:ext cx="7564943" cy="4978400"/>
          </a:xfrm>
          <a:prstGeom prst="rect">
            <a:avLst/>
          </a:prstGeom>
          <a:noFill/>
          <a:ln w="9525">
            <a:noFill/>
            <a:miter lim="800000"/>
            <a:headEnd/>
            <a:tailEnd/>
          </a:ln>
        </p:spPr>
      </p:pic>
    </p:spTree>
  </p:cSld>
  <p:clrMapOvr>
    <a:masterClrMapping/>
  </p:clrMapOvr>
  <p:transition advTm="46519"/>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08FD8CD4-52F5-42B3-B3CD-0BC574155C85}" type="slidenum">
              <a:rPr lang="en-US"/>
              <a:pPr/>
              <a:t>2</a:t>
            </a:fld>
            <a:endParaRPr lang="en-US"/>
          </a:p>
        </p:txBody>
      </p:sp>
      <p:sp>
        <p:nvSpPr>
          <p:cNvPr id="903170" name="Rectangle 2"/>
          <p:cNvSpPr>
            <a:spLocks noGrp="1" noChangeArrowheads="1"/>
          </p:cNvSpPr>
          <p:nvPr>
            <p:ph type="title"/>
          </p:nvPr>
        </p:nvSpPr>
        <p:spPr/>
        <p:txBody>
          <a:bodyPr/>
          <a:lstStyle/>
          <a:p>
            <a:r>
              <a:rPr lang="en" sz="3600" dirty="0"/>
              <a:t>Rates and proportions</a:t>
            </a:r>
            <a:endParaRPr lang="sr-Latn-CS" sz="3600" dirty="0"/>
          </a:p>
        </p:txBody>
      </p:sp>
      <p:pic>
        <p:nvPicPr>
          <p:cNvPr id="903173" name="Picture 5"/>
          <p:cNvPicPr>
            <a:picLocks noGrp="1" noChangeAspect="1" noChangeArrowheads="1"/>
          </p:cNvPicPr>
          <p:nvPr>
            <p:ph idx="1"/>
          </p:nvPr>
        </p:nvPicPr>
        <p:blipFill>
          <a:blip r:embed="rId3" cstate="print"/>
          <a:srcRect l="30721" t="55150" r="30761" b="31761"/>
          <a:stretch>
            <a:fillRect/>
          </a:stretch>
        </p:blipFill>
        <p:spPr bwMode="auto">
          <a:xfrm>
            <a:off x="373565" y="1998131"/>
            <a:ext cx="8592635" cy="1676401"/>
          </a:xfrm>
          <a:prstGeom prst="rect">
            <a:avLst/>
          </a:prstGeom>
          <a:noFill/>
          <a:ln w="9525">
            <a:noFill/>
            <a:miter lim="800000"/>
            <a:headEnd/>
            <a:tailEnd/>
          </a:ln>
        </p:spPr>
      </p:pic>
    </p:spTree>
  </p:cSld>
  <p:clrMapOvr>
    <a:masterClrMapping/>
  </p:clrMapOvr>
  <p:transition advTm="46519"/>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921440FB-E4C2-4C73-AB4A-AC1CE83E7232}" type="slidenum">
              <a:rPr lang="en-US"/>
              <a:pPr/>
              <a:t>20</a:t>
            </a:fld>
            <a:endParaRPr lang="en-US"/>
          </a:p>
        </p:txBody>
      </p:sp>
      <p:sp>
        <p:nvSpPr>
          <p:cNvPr id="940034" name="Rectangle 2"/>
          <p:cNvSpPr>
            <a:spLocks noGrp="1" noChangeArrowheads="1"/>
          </p:cNvSpPr>
          <p:nvPr>
            <p:ph type="title"/>
          </p:nvPr>
        </p:nvSpPr>
        <p:spPr/>
        <p:txBody>
          <a:bodyPr/>
          <a:lstStyle/>
          <a:p>
            <a:r>
              <a:rPr lang="en" sz="2400" dirty="0"/>
              <a:t>Scatter plot showing the relationship between vital capacity and height for a group of Chinese medical students </a:t>
            </a:r>
          </a:p>
        </p:txBody>
      </p:sp>
      <p:sp>
        <p:nvSpPr>
          <p:cNvPr id="940035" name="Rectangle 3"/>
          <p:cNvSpPr>
            <a:spLocks noGrp="1" noChangeArrowheads="1"/>
          </p:cNvSpPr>
          <p:nvPr>
            <p:ph type="body" idx="1"/>
          </p:nvPr>
        </p:nvSpPr>
        <p:spPr/>
        <p:txBody>
          <a:bodyPr/>
          <a:lstStyle/>
          <a:p>
            <a:endParaRPr lang="sr-Latn-CS" dirty="0"/>
          </a:p>
        </p:txBody>
      </p:sp>
      <p:pic>
        <p:nvPicPr>
          <p:cNvPr id="956417" name="Picture 1"/>
          <p:cNvPicPr>
            <a:picLocks noChangeAspect="1" noChangeArrowheads="1"/>
          </p:cNvPicPr>
          <p:nvPr/>
        </p:nvPicPr>
        <p:blipFill>
          <a:blip r:embed="rId3" cstate="print"/>
          <a:srcRect l="35158" t="44726" r="32937" b="19295"/>
          <a:stretch>
            <a:fillRect/>
          </a:stretch>
        </p:blipFill>
        <p:spPr bwMode="auto">
          <a:xfrm>
            <a:off x="798285" y="1422400"/>
            <a:ext cx="7576458" cy="4805962"/>
          </a:xfrm>
          <a:prstGeom prst="rect">
            <a:avLst/>
          </a:prstGeom>
          <a:noFill/>
          <a:ln w="9525">
            <a:noFill/>
            <a:miter lim="800000"/>
            <a:headEnd/>
            <a:tailEnd/>
          </a:ln>
        </p:spPr>
      </p:pic>
    </p:spTree>
  </p:cSld>
  <p:clrMapOvr>
    <a:masterClrMapping/>
  </p:clrMapOvr>
  <p:transition advTm="46519"/>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9463DFAD-11AE-42F2-A534-2EFDF66CC034}" type="slidenum">
              <a:rPr lang="en-US"/>
              <a:pPr/>
              <a:t>21</a:t>
            </a:fld>
            <a:endParaRPr lang="en-US"/>
          </a:p>
        </p:txBody>
      </p:sp>
      <p:sp>
        <p:nvSpPr>
          <p:cNvPr id="942082" name="Rectangle 2"/>
          <p:cNvSpPr>
            <a:spLocks noGrp="1" noChangeArrowheads="1"/>
          </p:cNvSpPr>
          <p:nvPr>
            <p:ph type="title"/>
          </p:nvPr>
        </p:nvSpPr>
        <p:spPr/>
        <p:txBody>
          <a:bodyPr/>
          <a:lstStyle/>
          <a:p>
            <a:r>
              <a:rPr lang="en" sz="3600" dirty="0"/>
              <a:t>Scatter diagrams</a:t>
            </a:r>
            <a:endParaRPr lang="sr-Latn-CS" sz="3600" dirty="0"/>
          </a:p>
        </p:txBody>
      </p:sp>
      <p:sp>
        <p:nvSpPr>
          <p:cNvPr id="7" name="Content Placeholder 6"/>
          <p:cNvSpPr>
            <a:spLocks noGrp="1"/>
          </p:cNvSpPr>
          <p:nvPr>
            <p:ph idx="1"/>
          </p:nvPr>
        </p:nvSpPr>
        <p:spPr/>
        <p:txBody>
          <a:bodyPr/>
          <a:lstStyle/>
          <a:p>
            <a:endParaRPr lang="en-US" dirty="0"/>
          </a:p>
        </p:txBody>
      </p:sp>
      <p:pic>
        <p:nvPicPr>
          <p:cNvPr id="942084" name="Picture 4"/>
          <p:cNvPicPr>
            <a:picLocks noChangeAspect="1" noChangeArrowheads="1"/>
          </p:cNvPicPr>
          <p:nvPr/>
        </p:nvPicPr>
        <p:blipFill>
          <a:blip r:embed="rId3" cstate="print"/>
          <a:srcRect l="32222" t="36966" r="29127" b="26773"/>
          <a:stretch>
            <a:fillRect/>
          </a:stretch>
        </p:blipFill>
        <p:spPr bwMode="auto">
          <a:xfrm>
            <a:off x="333829" y="1480457"/>
            <a:ext cx="8636171" cy="4412344"/>
          </a:xfrm>
          <a:prstGeom prst="rect">
            <a:avLst/>
          </a:prstGeom>
          <a:noFill/>
          <a:ln w="9525">
            <a:noFill/>
            <a:miter lim="800000"/>
            <a:headEnd/>
            <a:tailEnd/>
          </a:ln>
        </p:spPr>
      </p:pic>
    </p:spTree>
  </p:cSld>
  <p:clrMapOvr>
    <a:masterClrMapping/>
  </p:clrMapOvr>
  <p:transition advTm="46519"/>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426D4584-A9EF-4B10-8AD1-82439C11D2E7}" type="slidenum">
              <a:rPr lang="en-US"/>
              <a:pPr/>
              <a:t>22</a:t>
            </a:fld>
            <a:endParaRPr lang="en-US"/>
          </a:p>
        </p:txBody>
      </p:sp>
      <p:sp>
        <p:nvSpPr>
          <p:cNvPr id="946178" name="Rectangle 2"/>
          <p:cNvSpPr>
            <a:spLocks noGrp="1" noChangeArrowheads="1"/>
          </p:cNvSpPr>
          <p:nvPr>
            <p:ph type="title"/>
          </p:nvPr>
        </p:nvSpPr>
        <p:spPr/>
        <p:txBody>
          <a:bodyPr/>
          <a:lstStyle/>
          <a:p>
            <a:r>
              <a:rPr lang="en" sz="2400"/>
              <a:t>Line graph showing changes in esophageal </a:t>
            </a:r>
            <a:r>
              <a:rPr lang="en" sz="2400" i="1"/>
              <a:t>cancer </a:t>
            </a:r>
            <a:r>
              <a:rPr lang="en" sz="2400"/>
              <a:t>mortality over time </a:t>
            </a:r>
          </a:p>
        </p:txBody>
      </p:sp>
      <p:sp>
        <p:nvSpPr>
          <p:cNvPr id="946179" name="Rectangle 3"/>
          <p:cNvSpPr>
            <a:spLocks noGrp="1" noChangeArrowheads="1"/>
          </p:cNvSpPr>
          <p:nvPr>
            <p:ph type="body" idx="1"/>
          </p:nvPr>
        </p:nvSpPr>
        <p:spPr/>
        <p:txBody>
          <a:bodyPr/>
          <a:lstStyle/>
          <a:p>
            <a:endParaRPr lang="sr-Latn-CS" dirty="0"/>
          </a:p>
        </p:txBody>
      </p:sp>
      <p:pic>
        <p:nvPicPr>
          <p:cNvPr id="1022977" name="Picture 1"/>
          <p:cNvPicPr>
            <a:picLocks noChangeAspect="1" noChangeArrowheads="1"/>
          </p:cNvPicPr>
          <p:nvPr/>
        </p:nvPicPr>
        <p:blipFill>
          <a:blip r:embed="rId3" cstate="print"/>
          <a:srcRect l="35238" t="43457" r="34603" b="18589"/>
          <a:stretch>
            <a:fillRect/>
          </a:stretch>
        </p:blipFill>
        <p:spPr bwMode="auto">
          <a:xfrm>
            <a:off x="914401" y="1480456"/>
            <a:ext cx="6836228" cy="4839330"/>
          </a:xfrm>
          <a:prstGeom prst="rect">
            <a:avLst/>
          </a:prstGeom>
          <a:noFill/>
          <a:ln w="9525">
            <a:noFill/>
            <a:miter lim="800000"/>
            <a:headEnd/>
            <a:tailEnd/>
          </a:ln>
        </p:spPr>
      </p:pic>
    </p:spTree>
  </p:cSld>
  <p:clrMapOvr>
    <a:masterClrMapping/>
  </p:clrMapOvr>
  <p:transition advTm="46519"/>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989BEFE3-C71D-487C-9AEA-2ED9135FBB4F}" type="slidenum">
              <a:rPr lang="en-US"/>
              <a:pPr/>
              <a:t>23</a:t>
            </a:fld>
            <a:endParaRPr lang="en-US"/>
          </a:p>
        </p:txBody>
      </p:sp>
      <p:sp>
        <p:nvSpPr>
          <p:cNvPr id="948226" name="Rectangle 2"/>
          <p:cNvSpPr>
            <a:spLocks noGrp="1" noChangeArrowheads="1"/>
          </p:cNvSpPr>
          <p:nvPr>
            <p:ph type="title"/>
          </p:nvPr>
        </p:nvSpPr>
        <p:spPr/>
        <p:txBody>
          <a:bodyPr/>
          <a:lstStyle/>
          <a:p>
            <a:r>
              <a:rPr lang="en" sz="2600" dirty="0"/>
              <a:t>Line graph to show response to zidovudine administration in two groups of AIDS patients </a:t>
            </a:r>
          </a:p>
        </p:txBody>
      </p:sp>
      <p:sp>
        <p:nvSpPr>
          <p:cNvPr id="948227" name="Rectangle 3"/>
          <p:cNvSpPr>
            <a:spLocks noGrp="1" noChangeArrowheads="1"/>
          </p:cNvSpPr>
          <p:nvPr>
            <p:ph type="body" idx="1"/>
          </p:nvPr>
        </p:nvSpPr>
        <p:spPr/>
        <p:txBody>
          <a:bodyPr/>
          <a:lstStyle/>
          <a:p>
            <a:endParaRPr lang="sr-Latn-CS" dirty="0"/>
          </a:p>
        </p:txBody>
      </p:sp>
      <p:pic>
        <p:nvPicPr>
          <p:cNvPr id="1020929" name="Picture 1"/>
          <p:cNvPicPr>
            <a:picLocks noChangeAspect="1" noChangeArrowheads="1"/>
          </p:cNvPicPr>
          <p:nvPr/>
        </p:nvPicPr>
        <p:blipFill>
          <a:blip r:embed="rId3" cstate="print"/>
          <a:srcRect l="33651" t="41764" r="32381" b="20000"/>
          <a:stretch>
            <a:fillRect/>
          </a:stretch>
        </p:blipFill>
        <p:spPr bwMode="auto">
          <a:xfrm>
            <a:off x="885372" y="1465943"/>
            <a:ext cx="7489372" cy="4742102"/>
          </a:xfrm>
          <a:prstGeom prst="rect">
            <a:avLst/>
          </a:prstGeom>
          <a:noFill/>
          <a:ln w="9525">
            <a:noFill/>
            <a:miter lim="800000"/>
            <a:headEnd/>
            <a:tailEnd/>
          </a:ln>
        </p:spPr>
      </p:pic>
    </p:spTree>
  </p:cSld>
  <p:clrMapOvr>
    <a:masterClrMapping/>
  </p:clrMapOvr>
  <p:transition advTm="46519"/>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056B50EF-2318-4121-B810-916A4E3FEE36}" type="slidenum">
              <a:rPr lang="en-US"/>
              <a:pPr/>
              <a:t>24</a:t>
            </a:fld>
            <a:endParaRPr lang="en-US"/>
          </a:p>
        </p:txBody>
      </p:sp>
      <p:sp>
        <p:nvSpPr>
          <p:cNvPr id="950274" name="Rectangle 2"/>
          <p:cNvSpPr>
            <a:spLocks noGrp="1" noChangeArrowheads="1"/>
          </p:cNvSpPr>
          <p:nvPr>
            <p:ph type="title"/>
          </p:nvPr>
        </p:nvSpPr>
        <p:spPr/>
        <p:txBody>
          <a:bodyPr/>
          <a:lstStyle/>
          <a:p>
            <a:r>
              <a:rPr lang="en" sz="3200"/>
              <a:t>A bar graph with zero omitted on the vertical scale</a:t>
            </a:r>
            <a:endParaRPr lang="sr-Latn-CS" sz="3200"/>
          </a:p>
        </p:txBody>
      </p:sp>
      <p:sp>
        <p:nvSpPr>
          <p:cNvPr id="950275" name="Rectangle 3"/>
          <p:cNvSpPr>
            <a:spLocks noGrp="1" noChangeArrowheads="1"/>
          </p:cNvSpPr>
          <p:nvPr>
            <p:ph type="body" idx="1"/>
          </p:nvPr>
        </p:nvSpPr>
        <p:spPr/>
        <p:txBody>
          <a:bodyPr/>
          <a:lstStyle/>
          <a:p>
            <a:endParaRPr lang="sr-Latn-CS" dirty="0"/>
          </a:p>
        </p:txBody>
      </p:sp>
      <p:pic>
        <p:nvPicPr>
          <p:cNvPr id="1018881" name="Picture 1"/>
          <p:cNvPicPr>
            <a:picLocks noChangeAspect="1" noChangeArrowheads="1"/>
          </p:cNvPicPr>
          <p:nvPr/>
        </p:nvPicPr>
        <p:blipFill>
          <a:blip r:embed="rId3" cstate="print"/>
          <a:srcRect l="35476" t="46279" r="35138" b="17646"/>
          <a:stretch>
            <a:fillRect/>
          </a:stretch>
        </p:blipFill>
        <p:spPr bwMode="auto">
          <a:xfrm>
            <a:off x="812799" y="1393371"/>
            <a:ext cx="7082972" cy="4890979"/>
          </a:xfrm>
          <a:prstGeom prst="rect">
            <a:avLst/>
          </a:prstGeom>
          <a:noFill/>
          <a:ln w="9525">
            <a:noFill/>
            <a:miter lim="800000"/>
            <a:headEnd/>
            <a:tailEnd/>
          </a:ln>
        </p:spPr>
      </p:pic>
    </p:spTree>
  </p:cSld>
  <p:clrMapOvr>
    <a:masterClrMapping/>
  </p:clrMapOvr>
  <p:transition advTm="46519"/>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3FD861FF-57DC-40DF-BF25-5A8782607145}" type="slidenum">
              <a:rPr lang="en-US"/>
              <a:pPr/>
              <a:t>25</a:t>
            </a:fld>
            <a:endParaRPr lang="en-US"/>
          </a:p>
        </p:txBody>
      </p:sp>
      <p:sp>
        <p:nvSpPr>
          <p:cNvPr id="952322" name="Rectangle 2"/>
          <p:cNvSpPr>
            <a:spLocks noGrp="1" noChangeArrowheads="1"/>
          </p:cNvSpPr>
          <p:nvPr>
            <p:ph type="title"/>
          </p:nvPr>
        </p:nvSpPr>
        <p:spPr/>
        <p:txBody>
          <a:bodyPr/>
          <a:lstStyle/>
          <a:p>
            <a:r>
              <a:rPr lang="en" sz="2400" dirty="0"/>
              <a:t>Line graph with missing zero, extended vertical and shortened horizontal scale, "gee whiz" graph </a:t>
            </a:r>
          </a:p>
        </p:txBody>
      </p:sp>
      <p:sp>
        <p:nvSpPr>
          <p:cNvPr id="952323" name="Rectangle 3"/>
          <p:cNvSpPr>
            <a:spLocks noGrp="1" noChangeArrowheads="1"/>
          </p:cNvSpPr>
          <p:nvPr>
            <p:ph type="body" idx="1"/>
          </p:nvPr>
        </p:nvSpPr>
        <p:spPr/>
        <p:txBody>
          <a:bodyPr/>
          <a:lstStyle/>
          <a:p>
            <a:endParaRPr lang="sr-Latn-CS" dirty="0"/>
          </a:p>
        </p:txBody>
      </p:sp>
      <p:pic>
        <p:nvPicPr>
          <p:cNvPr id="1016833" name="Picture 1"/>
          <p:cNvPicPr>
            <a:picLocks noChangeAspect="1" noChangeArrowheads="1"/>
          </p:cNvPicPr>
          <p:nvPr/>
        </p:nvPicPr>
        <p:blipFill>
          <a:blip r:embed="rId3" cstate="print"/>
          <a:srcRect l="32619" t="34427" r="33016" b="38624"/>
          <a:stretch>
            <a:fillRect/>
          </a:stretch>
        </p:blipFill>
        <p:spPr bwMode="auto">
          <a:xfrm>
            <a:off x="377371" y="1930400"/>
            <a:ext cx="8489262" cy="3744685"/>
          </a:xfrm>
          <a:prstGeom prst="rect">
            <a:avLst/>
          </a:prstGeom>
          <a:noFill/>
          <a:ln w="9525">
            <a:noFill/>
            <a:miter lim="800000"/>
            <a:headEnd/>
            <a:tailEnd/>
          </a:ln>
        </p:spPr>
      </p:pic>
    </p:spTree>
  </p:cSld>
  <p:clrMapOvr>
    <a:masterClrMapping/>
  </p:clrMapOvr>
  <p:transition advTm="46519"/>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23D45A1A-A0D5-4ABF-AED6-BA8F5FFD10F7}" type="slidenum">
              <a:rPr lang="en-US"/>
              <a:pPr/>
              <a:t>26</a:t>
            </a:fld>
            <a:endParaRPr lang="en-US"/>
          </a:p>
        </p:txBody>
      </p:sp>
      <p:sp>
        <p:nvSpPr>
          <p:cNvPr id="954370" name="Rectangle 2"/>
          <p:cNvSpPr>
            <a:spLocks noGrp="1" noChangeArrowheads="1"/>
          </p:cNvSpPr>
          <p:nvPr>
            <p:ph type="title"/>
          </p:nvPr>
        </p:nvSpPr>
        <p:spPr/>
        <p:txBody>
          <a:bodyPr/>
          <a:lstStyle/>
          <a:p>
            <a:r>
              <a:rPr lang="en" sz="2400" dirty="0"/>
              <a:t>Graph with three-dimensional effects showing the distribution of causes of death among women, England and Wales, 1983</a:t>
            </a:r>
            <a:endParaRPr lang="sr-Latn-CS" sz="2400" dirty="0"/>
          </a:p>
        </p:txBody>
      </p:sp>
      <p:sp>
        <p:nvSpPr>
          <p:cNvPr id="954371" name="Rectangle 3"/>
          <p:cNvSpPr>
            <a:spLocks noGrp="1" noChangeArrowheads="1"/>
          </p:cNvSpPr>
          <p:nvPr>
            <p:ph type="body" idx="1"/>
          </p:nvPr>
        </p:nvSpPr>
        <p:spPr/>
        <p:txBody>
          <a:bodyPr/>
          <a:lstStyle/>
          <a:p>
            <a:endParaRPr lang="sr-Latn-CS" dirty="0"/>
          </a:p>
        </p:txBody>
      </p:sp>
      <p:pic>
        <p:nvPicPr>
          <p:cNvPr id="1014785" name="Picture 1"/>
          <p:cNvPicPr>
            <a:picLocks noChangeAspect="1" noChangeArrowheads="1"/>
          </p:cNvPicPr>
          <p:nvPr/>
        </p:nvPicPr>
        <p:blipFill>
          <a:blip r:embed="rId3" cstate="print"/>
          <a:srcRect l="36270" t="49806" r="32302" b="28042"/>
          <a:stretch>
            <a:fillRect/>
          </a:stretch>
        </p:blipFill>
        <p:spPr bwMode="auto">
          <a:xfrm>
            <a:off x="344715" y="1595120"/>
            <a:ext cx="8456743" cy="3352800"/>
          </a:xfrm>
          <a:prstGeom prst="rect">
            <a:avLst/>
          </a:prstGeom>
          <a:noFill/>
          <a:ln w="9525">
            <a:noFill/>
            <a:miter lim="800000"/>
            <a:headEnd/>
            <a:tailEnd/>
          </a:ln>
        </p:spPr>
      </p:pic>
    </p:spTree>
  </p:cSld>
  <p:clrMapOvr>
    <a:masterClrMapping/>
  </p:clrMapOvr>
  <p:transition advTm="46519"/>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BF0F00CF-346F-43D7-A12A-26094DE8043C}" type="slidenum">
              <a:rPr lang="en-US"/>
              <a:pPr/>
              <a:t>27</a:t>
            </a:fld>
            <a:endParaRPr lang="en-US"/>
          </a:p>
        </p:txBody>
      </p:sp>
      <p:sp>
        <p:nvSpPr>
          <p:cNvPr id="958466" name="Rectangle 2"/>
          <p:cNvSpPr>
            <a:spLocks noGrp="1" noChangeArrowheads="1"/>
          </p:cNvSpPr>
          <p:nvPr>
            <p:ph type="title"/>
          </p:nvPr>
        </p:nvSpPr>
        <p:spPr/>
        <p:txBody>
          <a:bodyPr/>
          <a:lstStyle/>
          <a:p>
            <a:r>
              <a:rPr lang="en" sz="3600" dirty="0"/>
              <a:t>Logarithmic scales</a:t>
            </a:r>
            <a:endParaRPr lang="sr-Latn-CS" sz="3600" dirty="0"/>
          </a:p>
        </p:txBody>
      </p:sp>
      <p:sp>
        <p:nvSpPr>
          <p:cNvPr id="958467" name="Rectangle 3"/>
          <p:cNvSpPr>
            <a:spLocks noGrp="1" noChangeArrowheads="1"/>
          </p:cNvSpPr>
          <p:nvPr>
            <p:ph type="body" idx="1"/>
          </p:nvPr>
        </p:nvSpPr>
        <p:spPr/>
        <p:txBody>
          <a:bodyPr/>
          <a:lstStyle/>
          <a:p>
            <a:pPr>
              <a:lnSpc>
                <a:spcPct val="90000"/>
              </a:lnSpc>
            </a:pPr>
            <a:r>
              <a:rPr lang="en" sz="2800" b="1" dirty="0"/>
              <a:t>Logarithmic scale</a:t>
            </a:r>
            <a:r>
              <a:rPr lang="en" sz="2800" dirty="0"/>
              <a:t>  is the one on which two pairs of points will be at the same distance if their quotients are equal, rather than their differences.</a:t>
            </a:r>
            <a:endParaRPr lang="sr-Cyrl-CS" sz="2800" dirty="0"/>
          </a:p>
          <a:p>
            <a:pPr>
              <a:lnSpc>
                <a:spcPct val="90000"/>
              </a:lnSpc>
            </a:pPr>
            <a:r>
              <a:rPr lang="en" sz="2800" dirty="0"/>
              <a:t>Thus the distance between 1 and 10 is equal to that between 10 and 100, not that between 10 and 19</a:t>
            </a:r>
            <a:endParaRPr lang="sr-Cyrl-CS" sz="2800" dirty="0"/>
          </a:p>
          <a:p>
            <a:pPr>
              <a:lnSpc>
                <a:spcPct val="90000"/>
              </a:lnSpc>
            </a:pPr>
            <a:r>
              <a:rPr lang="en" sz="2800" dirty="0"/>
              <a:t>The logarithmic line shows a clear bend in the curve around 1950</a:t>
            </a:r>
            <a:endParaRPr lang="sr-Cyrl-CS" sz="2800" dirty="0"/>
          </a:p>
          <a:p>
            <a:pPr lvl="1">
              <a:lnSpc>
                <a:spcPct val="90000"/>
              </a:lnSpc>
            </a:pPr>
            <a:r>
              <a:rPr lang="en" sz="2400" dirty="0"/>
              <a:t>streptomycin chemotherapy, the BCG vaccine and X-ray imaging were introduced</a:t>
            </a:r>
          </a:p>
        </p:txBody>
      </p:sp>
    </p:spTree>
  </p:cSld>
  <p:clrMapOvr>
    <a:masterClrMapping/>
  </p:clrMapOvr>
  <p:transition advTm="46519"/>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6806CD5F-8F39-4E1A-B4CA-85BFD9B3CFA6}" type="slidenum">
              <a:rPr lang="en-US"/>
              <a:pPr/>
              <a:t>28</a:t>
            </a:fld>
            <a:endParaRPr lang="en-US"/>
          </a:p>
        </p:txBody>
      </p:sp>
      <p:sp>
        <p:nvSpPr>
          <p:cNvPr id="960514" name="Rectangle 2"/>
          <p:cNvSpPr>
            <a:spLocks noGrp="1" noChangeArrowheads="1"/>
          </p:cNvSpPr>
          <p:nvPr>
            <p:ph type="title"/>
          </p:nvPr>
        </p:nvSpPr>
        <p:spPr/>
        <p:txBody>
          <a:bodyPr/>
          <a:lstStyle/>
          <a:p>
            <a:r>
              <a:rPr lang="en" sz="3600" dirty="0"/>
              <a:t>Logarithmic scales </a:t>
            </a:r>
            <a:endParaRPr lang="sr-Latn-CS" sz="3600" dirty="0"/>
          </a:p>
        </p:txBody>
      </p:sp>
      <p:sp>
        <p:nvSpPr>
          <p:cNvPr id="960515" name="Rectangle 3"/>
          <p:cNvSpPr>
            <a:spLocks noGrp="1" noChangeArrowheads="1"/>
          </p:cNvSpPr>
          <p:nvPr>
            <p:ph type="body" idx="1"/>
          </p:nvPr>
        </p:nvSpPr>
        <p:spPr/>
        <p:txBody>
          <a:bodyPr/>
          <a:lstStyle/>
          <a:p>
            <a:r>
              <a:rPr lang="en" sz="1800" dirty="0"/>
              <a:t>If the relationship is such that the death rate declines at a constant rate , such as 10% per year, the absolute decline each year depends on the absolute level of the previous year:</a:t>
            </a:r>
          </a:p>
          <a:p>
            <a:pPr lvl="1">
              <a:buFontTx/>
              <a:buNone/>
            </a:pPr>
            <a:r>
              <a:rPr lang="en" sz="1600" dirty="0">
                <a:latin typeface="Courier New" pitchFamily="49" charset="0"/>
              </a:rPr>
              <a:t>  mortality in 1960 = constant x mortality in 1959</a:t>
            </a:r>
          </a:p>
          <a:p>
            <a:r>
              <a:rPr lang="en" sz="1800" dirty="0"/>
              <a:t>If we make a mortality diagram on a logarithmic scale, we get:</a:t>
            </a:r>
          </a:p>
          <a:p>
            <a:pPr lvl="1">
              <a:buFontTx/>
              <a:buNone/>
            </a:pPr>
            <a:r>
              <a:rPr lang="en" sz="1600" dirty="0">
                <a:latin typeface="Courier New" pitchFamily="49" charset="0"/>
              </a:rPr>
              <a:t>  log ( mortality in 1960) = log (constant) + log (mortality in 1959)</a:t>
            </a:r>
          </a:p>
          <a:p>
            <a:r>
              <a:rPr lang="en" sz="1800" dirty="0"/>
              <a:t>For mortality in 1961, we have</a:t>
            </a:r>
          </a:p>
          <a:p>
            <a:pPr lvl="1">
              <a:buFontTx/>
              <a:buNone/>
            </a:pPr>
            <a:r>
              <a:rPr lang="en" sz="1600" dirty="0"/>
              <a:t>  log ( mortality in 1961) = log (constant) + log (mortality in 1960) =</a:t>
            </a:r>
          </a:p>
          <a:p>
            <a:pPr lvl="1">
              <a:buFontTx/>
              <a:buNone/>
            </a:pPr>
            <a:r>
              <a:rPr lang="en" sz="1600" dirty="0"/>
              <a:t>= log (constant) + log (constant) + log (mortality in 1959) =</a:t>
            </a:r>
          </a:p>
          <a:p>
            <a:pPr lvl="1">
              <a:buFontTx/>
              <a:buNone/>
            </a:pPr>
            <a:r>
              <a:rPr lang="en" sz="1600" dirty="0"/>
              <a:t>= 2 x log (constant) + log (mortality in 1959)</a:t>
            </a:r>
          </a:p>
          <a:p>
            <a:r>
              <a:rPr lang="en" sz="1800" dirty="0"/>
              <a:t>From there we get a straight line of relationship between log-mortality and time </a:t>
            </a:r>
            <a:r>
              <a:rPr lang="en" sz="1800" i="1" dirty="0"/>
              <a:t>t </a:t>
            </a:r>
            <a:r>
              <a:rPr lang="en" sz="1800" dirty="0"/>
              <a:t>:</a:t>
            </a:r>
          </a:p>
          <a:p>
            <a:pPr>
              <a:buFontTx/>
              <a:buNone/>
            </a:pPr>
            <a:r>
              <a:rPr lang="en" sz="1800" dirty="0"/>
              <a:t>     </a:t>
            </a:r>
            <a:r>
              <a:rPr lang="en" sz="1800" dirty="0">
                <a:latin typeface="Courier New" pitchFamily="49" charset="0"/>
              </a:rPr>
              <a:t>log (mortality after </a:t>
            </a:r>
            <a:r>
              <a:rPr lang="en" sz="1800" i="1" dirty="0">
                <a:latin typeface="Courier New" pitchFamily="49" charset="0"/>
              </a:rPr>
              <a:t>t </a:t>
            </a:r>
            <a:r>
              <a:rPr lang="en" sz="1800" dirty="0">
                <a:latin typeface="Courier New" pitchFamily="49" charset="0"/>
              </a:rPr>
              <a:t>years) = </a:t>
            </a:r>
            <a:r>
              <a:rPr lang="en" sz="1800" i="1" dirty="0">
                <a:latin typeface="Courier New" pitchFamily="49" charset="0"/>
              </a:rPr>
              <a:t>t </a:t>
            </a:r>
            <a:r>
              <a:rPr lang="en" sz="1800" dirty="0">
                <a:latin typeface="Courier New" pitchFamily="49" charset="0"/>
              </a:rPr>
              <a:t>x log (constant) + </a:t>
            </a:r>
          </a:p>
          <a:p>
            <a:pPr>
              <a:buFontTx/>
              <a:buNone/>
            </a:pPr>
            <a:r>
              <a:rPr lang="en" sz="1800" dirty="0">
                <a:latin typeface="Courier New" pitchFamily="49" charset="0"/>
              </a:rPr>
              <a:t>                                log (mortality as inception )</a:t>
            </a:r>
          </a:p>
        </p:txBody>
      </p:sp>
    </p:spTree>
  </p:cSld>
  <p:clrMapOvr>
    <a:masterClrMapping/>
  </p:clrMapOvr>
  <p:transition advTm="46519"/>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E7784970-E288-4ED1-BAE4-36989F047EBA}" type="slidenum">
              <a:rPr lang="en-US"/>
              <a:pPr/>
              <a:t>29</a:t>
            </a:fld>
            <a:endParaRPr lang="en-US"/>
          </a:p>
        </p:txBody>
      </p:sp>
      <p:sp>
        <p:nvSpPr>
          <p:cNvPr id="962562" name="Rectangle 2"/>
          <p:cNvSpPr>
            <a:spLocks noGrp="1" noChangeArrowheads="1"/>
          </p:cNvSpPr>
          <p:nvPr>
            <p:ph type="title"/>
          </p:nvPr>
        </p:nvSpPr>
        <p:spPr/>
        <p:txBody>
          <a:bodyPr/>
          <a:lstStyle/>
          <a:p>
            <a:r>
              <a:rPr lang="en" dirty="0"/>
              <a:t>Probability</a:t>
            </a:r>
            <a:endParaRPr lang="sr-Latn-CS" dirty="0"/>
          </a:p>
        </p:txBody>
      </p:sp>
      <p:sp>
        <p:nvSpPr>
          <p:cNvPr id="962563" name="Rectangle 3"/>
          <p:cNvSpPr>
            <a:spLocks noGrp="1" noChangeArrowheads="1"/>
          </p:cNvSpPr>
          <p:nvPr>
            <p:ph type="body" idx="1"/>
          </p:nvPr>
        </p:nvSpPr>
        <p:spPr/>
        <p:txBody>
          <a:bodyPr/>
          <a:lstStyle/>
          <a:p>
            <a:pPr>
              <a:lnSpc>
                <a:spcPct val="85000"/>
              </a:lnSpc>
            </a:pPr>
            <a:r>
              <a:rPr lang="en" sz="2800"/>
              <a:t>We use the data from the sample to draw conclusions about the population from which the sample was taken</a:t>
            </a:r>
          </a:p>
          <a:p>
            <a:pPr>
              <a:lnSpc>
                <a:spcPct val="85000"/>
              </a:lnSpc>
            </a:pPr>
            <a:r>
              <a:rPr lang="en" sz="2800"/>
              <a:t>In clinical research, we can notice that a certain number of patients who received the new treatment respond better than the patients who received the old treatment.</a:t>
            </a:r>
          </a:p>
          <a:p>
            <a:pPr lvl="1">
              <a:lnSpc>
                <a:spcPct val="85000"/>
              </a:lnSpc>
            </a:pPr>
            <a:r>
              <a:rPr lang="en" sz="2400"/>
              <a:t>we want to know if the improvement will be noticeable in the whole group of patients, and if so, how big it might be</a:t>
            </a:r>
          </a:p>
          <a:p>
            <a:pPr>
              <a:lnSpc>
                <a:spcPct val="85000"/>
              </a:lnSpc>
            </a:pPr>
            <a:r>
              <a:rPr lang="en" sz="2800"/>
              <a:t>Probability theory allows us to relate samples and populations, and to make inferences about populations based on samples</a:t>
            </a:r>
          </a:p>
        </p:txBody>
      </p:sp>
    </p:spTree>
  </p:cSld>
  <p:clrMapOvr>
    <a:masterClrMapping/>
  </p:clrMapOvr>
  <p:transition advTm="46519"/>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1F01B7BC-608A-47A6-8EDC-F2F250FD0581}" type="slidenum">
              <a:rPr lang="en-US"/>
              <a:pPr/>
              <a:t>3</a:t>
            </a:fld>
            <a:endParaRPr lang="en-US"/>
          </a:p>
        </p:txBody>
      </p:sp>
      <p:sp>
        <p:nvSpPr>
          <p:cNvPr id="905218" name="Rectangle 2"/>
          <p:cNvSpPr>
            <a:spLocks noGrp="1" noChangeArrowheads="1"/>
          </p:cNvSpPr>
          <p:nvPr>
            <p:ph type="title"/>
          </p:nvPr>
        </p:nvSpPr>
        <p:spPr>
          <a:xfrm>
            <a:off x="445770" y="0"/>
            <a:ext cx="8261350" cy="1143000"/>
          </a:xfrm>
        </p:spPr>
        <p:txBody>
          <a:bodyPr/>
          <a:lstStyle/>
          <a:p>
            <a:r>
              <a:rPr lang="en" sz="3600" dirty="0"/>
              <a:t>Rates and proportions</a:t>
            </a:r>
            <a:endParaRPr lang="sr-Latn-CS" sz="3600" dirty="0"/>
          </a:p>
        </p:txBody>
      </p:sp>
      <p:sp>
        <p:nvSpPr>
          <p:cNvPr id="905219" name="Rectangle 3"/>
          <p:cNvSpPr>
            <a:spLocks noGrp="1" noChangeArrowheads="1"/>
          </p:cNvSpPr>
          <p:nvPr>
            <p:ph type="body" idx="1"/>
          </p:nvPr>
        </p:nvSpPr>
        <p:spPr/>
        <p:txBody>
          <a:bodyPr/>
          <a:lstStyle/>
          <a:p>
            <a:pPr>
              <a:lnSpc>
                <a:spcPct val="90000"/>
              </a:lnSpc>
            </a:pPr>
            <a:r>
              <a:rPr lang="en" sz="2200" dirty="0"/>
              <a:t>The </a:t>
            </a:r>
            <a:r>
              <a:rPr lang="en" sz="2200" b="1" dirty="0"/>
              <a:t>rate expresses the frequency of the characteristic of interest per 1,000 (</a:t>
            </a:r>
            <a:r>
              <a:rPr lang="en" sz="2200" dirty="0"/>
              <a:t>or per 100,000, etc.) per population , per unit of time</a:t>
            </a:r>
            <a:endParaRPr lang="sr-Cyrl-CS" sz="2200" dirty="0"/>
          </a:p>
          <a:p>
            <a:pPr>
              <a:lnSpc>
                <a:spcPct val="90000"/>
              </a:lnSpc>
            </a:pPr>
            <a:r>
              <a:rPr lang="en" sz="2200" dirty="0"/>
              <a:t>Sometimes the actual rate denominator can keep changing</a:t>
            </a:r>
            <a:endParaRPr lang="sr-Cyrl-CS" sz="2200" dirty="0"/>
          </a:p>
          <a:p>
            <a:pPr>
              <a:lnSpc>
                <a:spcPct val="90000"/>
              </a:lnSpc>
            </a:pPr>
            <a:r>
              <a:rPr lang="en" sz="2200" dirty="0"/>
              <a:t>The number of deaths from lung cancer among people in England and Wales for 1983 was 26,502</a:t>
            </a:r>
            <a:endParaRPr lang="sr-Cyrl-CS" sz="2200" dirty="0"/>
          </a:p>
          <a:p>
            <a:pPr>
              <a:lnSpc>
                <a:spcPct val="90000"/>
              </a:lnSpc>
            </a:pPr>
            <a:r>
              <a:rPr lang="en" sz="2200" dirty="0"/>
              <a:t>The denominator for the death rate, the number of males in England and Wales, changed during 1983</a:t>
            </a:r>
            <a:endParaRPr lang="sr-Cyrl-CS" sz="2200" dirty="0"/>
          </a:p>
          <a:p>
            <a:pPr>
              <a:lnSpc>
                <a:spcPct val="90000"/>
              </a:lnSpc>
            </a:pPr>
            <a:r>
              <a:rPr lang="en" sz="2200" dirty="0"/>
              <a:t>The death rate is calculated using a representative, estimated population at the end of June 1983, mid-year</a:t>
            </a:r>
            <a:endParaRPr lang="sr-Cyrl-CS" sz="2200" dirty="0"/>
          </a:p>
          <a:p>
            <a:pPr>
              <a:lnSpc>
                <a:spcPct val="90000"/>
              </a:lnSpc>
            </a:pPr>
            <a:r>
              <a:rPr lang="en" sz="2200" dirty="0"/>
              <a:t>This was 24 175 900, giving a death rate of 26 502/24 175 900, which equals 0.001 096, or 109.6 deaths per 100,000 at risk per year</a:t>
            </a:r>
            <a:endParaRPr lang="sr-Latn-CS" sz="2200" dirty="0"/>
          </a:p>
        </p:txBody>
      </p:sp>
    </p:spTree>
  </p:cSld>
  <p:clrMapOvr>
    <a:masterClrMapping/>
  </p:clrMapOvr>
  <p:transition advTm="46519"/>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p>
            <a:fld id="{DEBAE43D-B141-40DA-AF1F-C4E808DE1F1E}" type="slidenum">
              <a:rPr lang="en-US"/>
              <a:pPr/>
              <a:t>30</a:t>
            </a:fld>
            <a:endParaRPr lang="en-US"/>
          </a:p>
        </p:txBody>
      </p:sp>
      <p:sp>
        <p:nvSpPr>
          <p:cNvPr id="964610" name="Rectangle 2"/>
          <p:cNvSpPr>
            <a:spLocks noGrp="1" noChangeArrowheads="1"/>
          </p:cNvSpPr>
          <p:nvPr>
            <p:ph type="title"/>
          </p:nvPr>
        </p:nvSpPr>
        <p:spPr/>
        <p:txBody>
          <a:bodyPr/>
          <a:lstStyle/>
          <a:p>
            <a:r>
              <a:rPr lang="en" dirty="0"/>
              <a:t>Probability</a:t>
            </a:r>
            <a:endParaRPr lang="sr-Latn-CS" dirty="0"/>
          </a:p>
        </p:txBody>
      </p:sp>
      <p:sp>
        <p:nvSpPr>
          <p:cNvPr id="964611" name="Rectangle 3"/>
          <p:cNvSpPr>
            <a:spLocks noGrp="1" noChangeArrowheads="1"/>
          </p:cNvSpPr>
          <p:nvPr>
            <p:ph type="body" idx="1"/>
          </p:nvPr>
        </p:nvSpPr>
        <p:spPr/>
        <p:txBody>
          <a:bodyPr/>
          <a:lstStyle/>
          <a:p>
            <a:r>
              <a:rPr lang="en-US" sz="2200" dirty="0"/>
              <a:t>The probability that an event will occur under certain conditions can be defined as the ratio of repetitions of those conditions in which the event would occur in the long term</a:t>
            </a:r>
          </a:p>
          <a:p>
            <a:r>
              <a:rPr lang="en-US" sz="2200" dirty="0"/>
              <a:t>For example, if we toss a coin it lands on heads or letters</a:t>
            </a:r>
          </a:p>
          <a:p>
            <a:r>
              <a:rPr lang="en-US" sz="2200" dirty="0"/>
              <a:t>The number of heads that could occur in several coin tosses is called a random variable.</a:t>
            </a:r>
          </a:p>
          <a:p>
            <a:pPr lvl="1"/>
            <a:r>
              <a:rPr lang="en-US" sz="1800" dirty="0"/>
              <a:t>a variable that can take on more than one value in given probabilities.</a:t>
            </a:r>
          </a:p>
          <a:p>
            <a:r>
              <a:rPr lang="en-US" sz="2200" dirty="0"/>
              <a:t>We can examine random variables such as</a:t>
            </a:r>
          </a:p>
          <a:p>
            <a:pPr lvl="1"/>
            <a:r>
              <a:rPr lang="en-US" sz="1800" dirty="0"/>
              <a:t>the number of sixes in a given number of throws,</a:t>
            </a:r>
          </a:p>
          <a:p>
            <a:pPr lvl="1"/>
            <a:r>
              <a:rPr lang="en-US" sz="1800" dirty="0"/>
              <a:t>the number of throws before the first six,</a:t>
            </a:r>
          </a:p>
          <a:p>
            <a:pPr lvl="1"/>
            <a:r>
              <a:rPr lang="en-US" sz="1800" dirty="0"/>
              <a:t>et cetera.</a:t>
            </a:r>
            <a:endParaRPr lang="sr-Latn-CS" sz="1400" dirty="0"/>
          </a:p>
        </p:txBody>
      </p:sp>
    </p:spTree>
  </p:cSld>
  <p:clrMapOvr>
    <a:masterClrMapping/>
  </p:clrMapOvr>
  <p:transition advTm="46519"/>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D34888C1-907B-47D7-B522-B8F4E0568BD2}" type="slidenum">
              <a:rPr lang="en-US"/>
              <a:pPr/>
              <a:t>31</a:t>
            </a:fld>
            <a:endParaRPr lang="en-US"/>
          </a:p>
        </p:txBody>
      </p:sp>
      <p:sp>
        <p:nvSpPr>
          <p:cNvPr id="966658" name="Rectangle 2"/>
          <p:cNvSpPr>
            <a:spLocks noGrp="1" noChangeArrowheads="1"/>
          </p:cNvSpPr>
          <p:nvPr>
            <p:ph type="title"/>
          </p:nvPr>
        </p:nvSpPr>
        <p:spPr/>
        <p:txBody>
          <a:bodyPr/>
          <a:lstStyle/>
          <a:p>
            <a:r>
              <a:rPr lang="en" dirty="0"/>
              <a:t>Probability</a:t>
            </a:r>
            <a:endParaRPr lang="sr-Latn-CS" dirty="0"/>
          </a:p>
        </p:txBody>
      </p:sp>
      <p:sp>
        <p:nvSpPr>
          <p:cNvPr id="966659" name="Rectangle 3"/>
          <p:cNvSpPr>
            <a:spLocks noGrp="1" noChangeArrowheads="1"/>
          </p:cNvSpPr>
          <p:nvPr>
            <p:ph type="body" idx="1"/>
          </p:nvPr>
        </p:nvSpPr>
        <p:spPr/>
        <p:txBody>
          <a:bodyPr/>
          <a:lstStyle/>
          <a:p>
            <a:pPr>
              <a:lnSpc>
                <a:spcPct val="80000"/>
              </a:lnSpc>
            </a:pPr>
            <a:r>
              <a:rPr lang="en" sz="2400" dirty="0"/>
              <a:t>A frequent definition of probability also applies to a continuous measurement, such as human height</a:t>
            </a:r>
            <a:endParaRPr lang="sr-Cyrl-CS" sz="2400" dirty="0"/>
          </a:p>
          <a:p>
            <a:pPr>
              <a:lnSpc>
                <a:spcPct val="80000"/>
              </a:lnSpc>
            </a:pPr>
            <a:r>
              <a:rPr lang="en" sz="2400" dirty="0"/>
              <a:t>For example, suppose the average height of the female population is 168 cm</a:t>
            </a:r>
            <a:endParaRPr lang="sr-Cyrl-CS" sz="2400" dirty="0"/>
          </a:p>
          <a:p>
            <a:pPr lvl="1">
              <a:lnSpc>
                <a:spcPct val="80000"/>
              </a:lnSpc>
            </a:pPr>
            <a:r>
              <a:rPr lang="en" sz="2000" dirty="0"/>
              <a:t>then, half of the female population is taller than 168 cm</a:t>
            </a:r>
            <a:endParaRPr lang="sr-Cyrl-CS" sz="2000" dirty="0"/>
          </a:p>
          <a:p>
            <a:pPr lvl="1">
              <a:lnSpc>
                <a:spcPct val="80000"/>
              </a:lnSpc>
            </a:pPr>
            <a:r>
              <a:rPr lang="en" sz="2000" dirty="0"/>
              <a:t>and if we randomly select women from a long line of chosen ones, the women will be taller than 168 cm</a:t>
            </a:r>
            <a:endParaRPr lang="sr-Cyrl-CS" sz="2000" dirty="0"/>
          </a:p>
          <a:p>
            <a:pPr lvl="1">
              <a:lnSpc>
                <a:spcPct val="80000"/>
              </a:lnSpc>
            </a:pPr>
            <a:r>
              <a:rPr lang="en" sz="2000" dirty="0"/>
              <a:t>the probability that it is a woman taller than 168 cm is one half</a:t>
            </a:r>
            <a:endParaRPr lang="sr-Cyrl-CS" sz="2000" dirty="0"/>
          </a:p>
          <a:p>
            <a:pPr lvl="1">
              <a:lnSpc>
                <a:spcPct val="80000"/>
              </a:lnSpc>
            </a:pPr>
            <a:r>
              <a:rPr lang="en" sz="2000" dirty="0"/>
              <a:t>when we measure a continuous quantity we are always limited by the measurement method, when we say that a woman is 170 cm tall, we mean that the height is between, say 169.5 cm and 170.5 cm, depending on the precision with which we measure</a:t>
            </a:r>
            <a:endParaRPr lang="sr-Cyrl-CS" sz="2000" dirty="0"/>
          </a:p>
          <a:p>
            <a:pPr>
              <a:lnSpc>
                <a:spcPct val="80000"/>
              </a:lnSpc>
            </a:pPr>
            <a:r>
              <a:rPr lang="en" sz="2400" dirty="0"/>
              <a:t>We are interested in the probability of a random variable that takes values between certain limits, rather than between certain values</a:t>
            </a:r>
          </a:p>
        </p:txBody>
      </p:sp>
    </p:spTree>
  </p:cSld>
  <p:clrMapOvr>
    <a:masterClrMapping/>
  </p:clrMapOvr>
  <p:transition advTm="46519"/>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Предавање бр. 10 © Факултет медицинских наука Универзитета у Крагујевцу</a:t>
            </a:r>
          </a:p>
        </p:txBody>
      </p:sp>
      <p:sp>
        <p:nvSpPr>
          <p:cNvPr id="5" name="Footer Placeholder 4"/>
          <p:cNvSpPr>
            <a:spLocks noGrp="1"/>
          </p:cNvSpPr>
          <p:nvPr>
            <p:ph type="ftr" sz="quarter" idx="11"/>
          </p:nvPr>
        </p:nvSpPr>
        <p:spPr/>
        <p:txBody>
          <a:body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p>
            <a:fld id="{2F78A38E-400C-4EAE-963D-0250D57BD905}" type="slidenum">
              <a:rPr lang="en-US"/>
              <a:pPr/>
              <a:t>32</a:t>
            </a:fld>
            <a:endParaRPr lang="en-US"/>
          </a:p>
        </p:txBody>
      </p:sp>
      <p:sp>
        <p:nvSpPr>
          <p:cNvPr id="968706" name="Rectangle 2"/>
          <p:cNvSpPr>
            <a:spLocks noGrp="1" noChangeArrowheads="1"/>
          </p:cNvSpPr>
          <p:nvPr>
            <p:ph type="title"/>
          </p:nvPr>
        </p:nvSpPr>
        <p:spPr/>
        <p:txBody>
          <a:bodyPr/>
          <a:lstStyle/>
          <a:p>
            <a:r>
              <a:rPr lang="en" dirty="0"/>
              <a:t>Properties of probability</a:t>
            </a:r>
            <a:endParaRPr lang="sr-Latn-CS" dirty="0"/>
          </a:p>
        </p:txBody>
      </p:sp>
      <p:sp>
        <p:nvSpPr>
          <p:cNvPr id="968707" name="Rectangle 3"/>
          <p:cNvSpPr>
            <a:spLocks noGrp="1" noChangeArrowheads="1"/>
          </p:cNvSpPr>
          <p:nvPr>
            <p:ph type="body" idx="1"/>
          </p:nvPr>
        </p:nvSpPr>
        <p:spPr/>
        <p:txBody>
          <a:bodyPr/>
          <a:lstStyle/>
          <a:p>
            <a:r>
              <a:rPr lang="en-US" sz="2400" dirty="0"/>
              <a:t>The probability lies between 0.0 and 1.0</a:t>
            </a:r>
          </a:p>
          <a:p>
            <a:pPr lvl="1"/>
            <a:r>
              <a:rPr lang="en-US" sz="2000" dirty="0"/>
              <a:t>if the event never happens the probability is 0.0, if it always happens the probability is 1.0.</a:t>
            </a:r>
          </a:p>
          <a:p>
            <a:r>
              <a:rPr lang="en-US" sz="2400" b="1" i="1" dirty="0"/>
              <a:t>Addition rule</a:t>
            </a:r>
          </a:p>
          <a:p>
            <a:pPr lvl="1"/>
            <a:r>
              <a:rPr lang="en-US" sz="2000" dirty="0"/>
              <a:t>suppose that two events of interest are mutually exclusive, </a:t>
            </a:r>
            <a:r>
              <a:rPr lang="en-US" sz="2000" dirty="0" err="1"/>
              <a:t>ie</a:t>
            </a:r>
            <a:r>
              <a:rPr lang="en-US" sz="2000" dirty="0"/>
              <a:t>. when one happens, it is impossible that the other will happen</a:t>
            </a:r>
          </a:p>
          <a:p>
            <a:pPr lvl="1"/>
            <a:r>
              <a:rPr lang="en-US" sz="2000" dirty="0"/>
              <a:t>the probability that one or the other will happen is the sum of their individual probabilities</a:t>
            </a:r>
          </a:p>
          <a:p>
            <a:pPr lvl="1"/>
            <a:r>
              <a:rPr lang="en-US" sz="2000" dirty="0"/>
              <a:t>for example, a rolled die may turn on a one or a two, but never on both numbers</a:t>
            </a:r>
          </a:p>
          <a:p>
            <a:pPr lvl="1"/>
            <a:r>
              <a:rPr lang="en-US" sz="2000" dirty="0"/>
              <a:t>probability of getting one or two = 1/6 + 1/6 = 2/6</a:t>
            </a:r>
            <a:endParaRPr lang="sr-Latn-CS" sz="1600" dirty="0"/>
          </a:p>
        </p:txBody>
      </p:sp>
    </p:spTree>
  </p:cSld>
  <p:clrMapOvr>
    <a:masterClrMapping/>
  </p:clrMapOvr>
  <p:transition advTm="46519"/>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45B8F851-B412-4AC0-85ED-16A1BDAD7631}" type="slidenum">
              <a:rPr lang="en-US"/>
              <a:pPr/>
              <a:t>33</a:t>
            </a:fld>
            <a:endParaRPr lang="en-US"/>
          </a:p>
        </p:txBody>
      </p:sp>
      <p:sp>
        <p:nvSpPr>
          <p:cNvPr id="970754" name="Rectangle 2"/>
          <p:cNvSpPr>
            <a:spLocks noGrp="1" noChangeArrowheads="1"/>
          </p:cNvSpPr>
          <p:nvPr>
            <p:ph type="title"/>
          </p:nvPr>
        </p:nvSpPr>
        <p:spPr/>
        <p:txBody>
          <a:bodyPr/>
          <a:lstStyle/>
          <a:p>
            <a:r>
              <a:rPr lang="en" dirty="0"/>
              <a:t>Properties of probability</a:t>
            </a:r>
            <a:endParaRPr lang="sr-Latn-CS" dirty="0"/>
          </a:p>
        </p:txBody>
      </p:sp>
      <p:sp>
        <p:nvSpPr>
          <p:cNvPr id="970755" name="Rectangle 3"/>
          <p:cNvSpPr>
            <a:spLocks noGrp="1" noChangeArrowheads="1"/>
          </p:cNvSpPr>
          <p:nvPr>
            <p:ph type="body" idx="1"/>
          </p:nvPr>
        </p:nvSpPr>
        <p:spPr/>
        <p:txBody>
          <a:bodyPr/>
          <a:lstStyle/>
          <a:p>
            <a:r>
              <a:rPr lang="en" sz="2800" b="1" i="1" dirty="0"/>
              <a:t>Multiplication rule</a:t>
            </a:r>
          </a:p>
          <a:p>
            <a:pPr lvl="1"/>
            <a:r>
              <a:rPr lang="en" sz="2400" dirty="0"/>
              <a:t>Let 's assume that two events of interest are independent, ie. knowing that one happened tells us nothing about whether the other is happening</a:t>
            </a:r>
            <a:endParaRPr lang="sr-Cyrl-CS" sz="2400" dirty="0"/>
          </a:p>
          <a:p>
            <a:pPr lvl="1"/>
            <a:r>
              <a:rPr lang="en" sz="2400" dirty="0"/>
              <a:t>then the probability of both events occurring is the product of their probabilities</a:t>
            </a:r>
            <a:endParaRPr lang="sr-Cyrl-CS" sz="2400" dirty="0"/>
          </a:p>
          <a:p>
            <a:pPr lvl="1"/>
            <a:r>
              <a:rPr lang="en" sz="2400" dirty="0"/>
              <a:t>For example, suppose we toss two coins</a:t>
            </a:r>
            <a:endParaRPr lang="sr-Cyrl-CS" sz="2400" dirty="0"/>
          </a:p>
          <a:p>
            <a:pPr lvl="1"/>
            <a:r>
              <a:rPr lang="en" sz="2400" dirty="0"/>
              <a:t>one coin does not affect the other, so the results of both tosses are independent, and the probability of both heads being 1/2 x 1/2 = 1/4</a:t>
            </a:r>
          </a:p>
        </p:txBody>
      </p:sp>
    </p:spTree>
  </p:cSld>
  <p:clrMapOvr>
    <a:masterClrMapping/>
  </p:clrMapOvr>
  <p:transition advTm="46519"/>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E385B891-4EE3-4CC4-9D36-27BD210EB835}" type="slidenum">
              <a:rPr lang="en-US"/>
              <a:pPr/>
              <a:t>34</a:t>
            </a:fld>
            <a:endParaRPr lang="en-US"/>
          </a:p>
        </p:txBody>
      </p:sp>
      <p:sp>
        <p:nvSpPr>
          <p:cNvPr id="972802" name="Rectangle 2"/>
          <p:cNvSpPr>
            <a:spLocks noGrp="1" noChangeArrowheads="1"/>
          </p:cNvSpPr>
          <p:nvPr>
            <p:ph type="title"/>
          </p:nvPr>
        </p:nvSpPr>
        <p:spPr/>
        <p:txBody>
          <a:bodyPr/>
          <a:lstStyle/>
          <a:p>
            <a:r>
              <a:rPr lang="en" sz="3600"/>
              <a:t>Probability distribution and random variables</a:t>
            </a:r>
            <a:endParaRPr lang="sr-Latn-CS" sz="3600"/>
          </a:p>
        </p:txBody>
      </p:sp>
      <p:sp>
        <p:nvSpPr>
          <p:cNvPr id="972803" name="Rectangle 3"/>
          <p:cNvSpPr>
            <a:spLocks noGrp="1" noChangeArrowheads="1"/>
          </p:cNvSpPr>
          <p:nvPr>
            <p:ph type="body" idx="1"/>
          </p:nvPr>
        </p:nvSpPr>
        <p:spPr/>
        <p:txBody>
          <a:bodyPr/>
          <a:lstStyle/>
          <a:p>
            <a:r>
              <a:rPr lang="en" sz="2800"/>
              <a:t>Suppose we have a set of mutually exclusive events that includes all events that can happen</a:t>
            </a:r>
            <a:endParaRPr lang="sr-Cyrl-CS" sz="2800"/>
          </a:p>
          <a:p>
            <a:r>
              <a:rPr lang="en" sz="2800"/>
              <a:t>The sum of their probabilities is 1.0</a:t>
            </a:r>
            <a:endParaRPr lang="sr-Cyrl-CS" sz="2800"/>
          </a:p>
          <a:p>
            <a:r>
              <a:rPr lang="en" sz="2800"/>
              <a:t>The set of these probabilities represents a probability distribution</a:t>
            </a:r>
            <a:endParaRPr lang="sr-Cyrl-CS" sz="2800"/>
          </a:p>
          <a:p>
            <a:r>
              <a:rPr lang="en" sz="2800"/>
              <a:t>Probability distribution for tossing a coin a</a:t>
            </a:r>
            <a:endParaRPr lang="sr-Latn-CS" sz="2800"/>
          </a:p>
          <a:p>
            <a:pPr lvl="1"/>
            <a:r>
              <a:rPr lang="en" sz="2400"/>
              <a:t>PROBABILITY(head) = 1/2</a:t>
            </a:r>
          </a:p>
          <a:p>
            <a:pPr lvl="1"/>
            <a:r>
              <a:rPr lang="en" sz="2400"/>
              <a:t>PROBABILITY(letter) = 1/2</a:t>
            </a:r>
          </a:p>
        </p:txBody>
      </p:sp>
    </p:spTree>
  </p:cSld>
  <p:clrMapOvr>
    <a:masterClrMapping/>
  </p:clrMapOvr>
  <p:transition advTm="46519"/>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78A8D177-640E-4DC3-9F9B-EF09B71B9FCE}" type="slidenum">
              <a:rPr lang="en-US"/>
              <a:pPr/>
              <a:t>35</a:t>
            </a:fld>
            <a:endParaRPr lang="en-US"/>
          </a:p>
        </p:txBody>
      </p:sp>
      <p:sp>
        <p:nvSpPr>
          <p:cNvPr id="974850" name="Rectangle 2"/>
          <p:cNvSpPr>
            <a:spLocks noGrp="1" noChangeArrowheads="1"/>
          </p:cNvSpPr>
          <p:nvPr>
            <p:ph type="title"/>
          </p:nvPr>
        </p:nvSpPr>
        <p:spPr/>
        <p:txBody>
          <a:bodyPr/>
          <a:lstStyle/>
          <a:p>
            <a:r>
              <a:rPr lang="en" sz="2600"/>
              <a:t>Probability distribution for the number of heads shown in a single coin toss and in a two coin toss</a:t>
            </a:r>
          </a:p>
        </p:txBody>
      </p:sp>
      <p:sp>
        <p:nvSpPr>
          <p:cNvPr id="974851" name="Rectangle 3"/>
          <p:cNvSpPr>
            <a:spLocks noGrp="1" noChangeArrowheads="1"/>
          </p:cNvSpPr>
          <p:nvPr>
            <p:ph type="body" idx="1"/>
          </p:nvPr>
        </p:nvSpPr>
        <p:spPr/>
        <p:txBody>
          <a:bodyPr/>
          <a:lstStyle/>
          <a:p>
            <a:endParaRPr lang="sr-Latn-CS" dirty="0"/>
          </a:p>
        </p:txBody>
      </p:sp>
      <p:pic>
        <p:nvPicPr>
          <p:cNvPr id="996353" name="Picture 1"/>
          <p:cNvPicPr>
            <a:picLocks noChangeAspect="1" noChangeArrowheads="1"/>
          </p:cNvPicPr>
          <p:nvPr/>
        </p:nvPicPr>
        <p:blipFill>
          <a:blip r:embed="rId3" cstate="print"/>
          <a:srcRect l="31597" t="48395" r="33125" b="28272"/>
          <a:stretch>
            <a:fillRect/>
          </a:stretch>
        </p:blipFill>
        <p:spPr bwMode="auto">
          <a:xfrm>
            <a:off x="419099" y="2159000"/>
            <a:ext cx="8226643" cy="3060700"/>
          </a:xfrm>
          <a:prstGeom prst="rect">
            <a:avLst/>
          </a:prstGeom>
          <a:noFill/>
          <a:ln w="9525">
            <a:noFill/>
            <a:miter lim="800000"/>
            <a:headEnd/>
            <a:tailEnd/>
          </a:ln>
        </p:spPr>
      </p:pic>
    </p:spTree>
  </p:cSld>
  <p:clrMapOvr>
    <a:masterClrMapping/>
  </p:clrMapOvr>
  <p:transition advTm="46519"/>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E385B891-4EE3-4CC4-9D36-27BD210EB835}" type="slidenum">
              <a:rPr lang="en-US"/>
              <a:pPr/>
              <a:t>36</a:t>
            </a:fld>
            <a:endParaRPr lang="en-US"/>
          </a:p>
        </p:txBody>
      </p:sp>
      <p:sp>
        <p:nvSpPr>
          <p:cNvPr id="972802" name="Rectangle 2"/>
          <p:cNvSpPr>
            <a:spLocks noGrp="1" noChangeArrowheads="1"/>
          </p:cNvSpPr>
          <p:nvPr>
            <p:ph type="title"/>
          </p:nvPr>
        </p:nvSpPr>
        <p:spPr/>
        <p:txBody>
          <a:bodyPr/>
          <a:lstStyle/>
          <a:p>
            <a:r>
              <a:rPr lang="en" sz="3600"/>
              <a:t>Probability distribution and random variables</a:t>
            </a:r>
            <a:endParaRPr lang="sr-Latn-CS" sz="3600"/>
          </a:p>
        </p:txBody>
      </p:sp>
      <p:sp>
        <p:nvSpPr>
          <p:cNvPr id="972803" name="Rectangle 3"/>
          <p:cNvSpPr>
            <a:spLocks noGrp="1" noChangeArrowheads="1"/>
          </p:cNvSpPr>
          <p:nvPr>
            <p:ph type="body" idx="1"/>
          </p:nvPr>
        </p:nvSpPr>
        <p:spPr/>
        <p:txBody>
          <a:bodyPr/>
          <a:lstStyle/>
          <a:p>
            <a:r>
              <a:rPr lang="en-US" sz="2400" dirty="0"/>
              <a:t>Y is the number of heads when tossing two coins at once and has three possible values: 0, 1, and 2</a:t>
            </a:r>
          </a:p>
          <a:p>
            <a:r>
              <a:rPr lang="en-US" sz="2400" dirty="0"/>
              <a:t>Y = 0 only when we get a letter and a letter, and has probability ¼</a:t>
            </a:r>
          </a:p>
          <a:p>
            <a:r>
              <a:rPr lang="en-US" sz="2400" dirty="0"/>
              <a:t>Similarly, Y = 2 only when we get heads and tails, so it has probability ¼</a:t>
            </a:r>
          </a:p>
          <a:p>
            <a:r>
              <a:rPr lang="en-US" sz="2400" dirty="0"/>
              <a:t>However, Y = 1 either when we get a head and a letter, or when we get a letter and a head, and therefore has probability 1/4 + 1/4 = ½</a:t>
            </a:r>
          </a:p>
          <a:p>
            <a:r>
              <a:rPr lang="en-US" sz="2400" dirty="0"/>
              <a:t>We can write this probability distribution as</a:t>
            </a:r>
          </a:p>
          <a:p>
            <a:pPr lvl="1"/>
            <a:r>
              <a:rPr lang="sr-Latn-CS" sz="1600" dirty="0"/>
              <a:t>PROB(Y = 0) = 1/4</a:t>
            </a:r>
            <a:endParaRPr lang="en-US" sz="1600" dirty="0"/>
          </a:p>
          <a:p>
            <a:pPr lvl="1"/>
            <a:r>
              <a:rPr lang="sr-Latn-CS" sz="1600" dirty="0"/>
              <a:t>PROB(Y = 1) = 1/2</a:t>
            </a:r>
            <a:endParaRPr lang="en-US" sz="1600" dirty="0"/>
          </a:p>
          <a:p>
            <a:pPr lvl="1"/>
            <a:r>
              <a:rPr lang="sr-Latn-CS" sz="1600" dirty="0"/>
              <a:t>PROB(Y = 2) = 1/4</a:t>
            </a:r>
            <a:endParaRPr lang="en-US" sz="1600" dirty="0"/>
          </a:p>
        </p:txBody>
      </p:sp>
    </p:spTree>
  </p:cSld>
  <p:clrMapOvr>
    <a:masterClrMapping/>
  </p:clrMapOvr>
  <p:transition advTm="46519"/>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7" name="Footer Placeholder 4"/>
          <p:cNvSpPr>
            <a:spLocks noGrp="1"/>
          </p:cNvSpPr>
          <p:nvPr>
            <p:ph type="ftr" sz="quarter" idx="11"/>
          </p:nvPr>
        </p:nvSpPr>
        <p:spPr/>
        <p:txBody>
          <a:bodyPr/>
          <a:lstStyle/>
          <a:p>
            <a:r>
              <a:rPr lang="en"/>
              <a:t>Medical statistics and informatics</a:t>
            </a:r>
          </a:p>
        </p:txBody>
      </p:sp>
      <p:sp>
        <p:nvSpPr>
          <p:cNvPr id="8" name="Slide Number Placeholder 5"/>
          <p:cNvSpPr>
            <a:spLocks noGrp="1"/>
          </p:cNvSpPr>
          <p:nvPr>
            <p:ph type="sldNum" sz="quarter" idx="12"/>
          </p:nvPr>
        </p:nvSpPr>
        <p:spPr/>
        <p:txBody>
          <a:bodyPr/>
          <a:lstStyle/>
          <a:p>
            <a:fld id="{9BE0FAA1-D206-4FE0-8768-2A190D674F77}" type="slidenum">
              <a:rPr lang="en-US"/>
              <a:pPr/>
              <a:t>37</a:t>
            </a:fld>
            <a:endParaRPr lang="en-US"/>
          </a:p>
        </p:txBody>
      </p:sp>
      <p:sp>
        <p:nvSpPr>
          <p:cNvPr id="978946" name="Rectangle 2"/>
          <p:cNvSpPr>
            <a:spLocks noGrp="1" noChangeArrowheads="1"/>
          </p:cNvSpPr>
          <p:nvPr>
            <p:ph type="title"/>
          </p:nvPr>
        </p:nvSpPr>
        <p:spPr/>
        <p:txBody>
          <a:bodyPr/>
          <a:lstStyle/>
          <a:p>
            <a:r>
              <a:rPr lang="en" sz="3600" dirty="0"/>
              <a:t>Binomial distribution</a:t>
            </a:r>
            <a:endParaRPr lang="sr-Latn-CS" sz="3600" dirty="0"/>
          </a:p>
        </p:txBody>
      </p:sp>
      <p:sp>
        <p:nvSpPr>
          <p:cNvPr id="978947" name="Rectangle 3"/>
          <p:cNvSpPr>
            <a:spLocks noGrp="1" noChangeArrowheads="1"/>
          </p:cNvSpPr>
          <p:nvPr>
            <p:ph type="body" idx="1"/>
          </p:nvPr>
        </p:nvSpPr>
        <p:spPr/>
        <p:txBody>
          <a:bodyPr/>
          <a:lstStyle/>
          <a:p>
            <a:endParaRPr lang="sr-Latn-CS" dirty="0"/>
          </a:p>
        </p:txBody>
      </p:sp>
      <p:sp>
        <p:nvSpPr>
          <p:cNvPr id="978948" name="Rectangle 4"/>
          <p:cNvSpPr>
            <a:spLocks noChangeArrowheads="1"/>
          </p:cNvSpPr>
          <p:nvPr/>
        </p:nvSpPr>
        <p:spPr bwMode="auto">
          <a:xfrm>
            <a:off x="0" y="2481263"/>
            <a:ext cx="9144000" cy="0"/>
          </a:xfrm>
          <a:prstGeom prst="rect">
            <a:avLst/>
          </a:prstGeom>
          <a:noFill/>
          <a:ln w="9525">
            <a:noFill/>
            <a:miter lim="800000"/>
            <a:headEnd/>
            <a:tailEnd/>
          </a:ln>
          <a:effectLst/>
        </p:spPr>
        <p:txBody>
          <a:bodyPr wrap="none" anchor="ctr">
            <a:spAutoFit/>
          </a:bodyPr>
          <a:lstStyle/>
          <a:p>
            <a:endParaRPr lang="en-US"/>
          </a:p>
        </p:txBody>
      </p:sp>
      <p:pic>
        <p:nvPicPr>
          <p:cNvPr id="1031169" name="Picture 1"/>
          <p:cNvPicPr>
            <a:picLocks noChangeAspect="1" noChangeArrowheads="1"/>
          </p:cNvPicPr>
          <p:nvPr/>
        </p:nvPicPr>
        <p:blipFill>
          <a:blip r:embed="rId3" cstate="print"/>
          <a:srcRect l="35278" t="49877" r="34653" b="31111"/>
          <a:stretch>
            <a:fillRect/>
          </a:stretch>
        </p:blipFill>
        <p:spPr bwMode="auto">
          <a:xfrm>
            <a:off x="342900" y="1879600"/>
            <a:ext cx="8570026" cy="3048000"/>
          </a:xfrm>
          <a:prstGeom prst="rect">
            <a:avLst/>
          </a:prstGeom>
          <a:noFill/>
          <a:ln w="9525">
            <a:noFill/>
            <a:miter lim="800000"/>
            <a:headEnd/>
            <a:tailEnd/>
          </a:ln>
        </p:spPr>
      </p:pic>
    </p:spTree>
  </p:cSld>
  <p:clrMapOvr>
    <a:masterClrMapping/>
  </p:clrMapOvr>
  <p:transition advTm="46519"/>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7" name="Footer Placeholder 4"/>
          <p:cNvSpPr>
            <a:spLocks noGrp="1"/>
          </p:cNvSpPr>
          <p:nvPr>
            <p:ph type="ftr" sz="quarter" idx="11"/>
          </p:nvPr>
        </p:nvSpPr>
        <p:spPr/>
        <p:txBody>
          <a:bodyPr/>
          <a:lstStyle/>
          <a:p>
            <a:r>
              <a:rPr lang="en"/>
              <a:t>Medical statistics and informatics</a:t>
            </a:r>
          </a:p>
        </p:txBody>
      </p:sp>
      <p:sp>
        <p:nvSpPr>
          <p:cNvPr id="8" name="Slide Number Placeholder 5"/>
          <p:cNvSpPr>
            <a:spLocks noGrp="1"/>
          </p:cNvSpPr>
          <p:nvPr>
            <p:ph type="sldNum" sz="quarter" idx="12"/>
          </p:nvPr>
        </p:nvSpPr>
        <p:spPr/>
        <p:txBody>
          <a:bodyPr/>
          <a:lstStyle/>
          <a:p>
            <a:fld id="{9BE0FAA1-D206-4FE0-8768-2A190D674F77}" type="slidenum">
              <a:rPr lang="en-US"/>
              <a:pPr/>
              <a:t>38</a:t>
            </a:fld>
            <a:endParaRPr lang="en-US"/>
          </a:p>
        </p:txBody>
      </p:sp>
      <p:sp>
        <p:nvSpPr>
          <p:cNvPr id="978946" name="Rectangle 2"/>
          <p:cNvSpPr>
            <a:spLocks noGrp="1" noChangeArrowheads="1"/>
          </p:cNvSpPr>
          <p:nvPr>
            <p:ph type="title"/>
          </p:nvPr>
        </p:nvSpPr>
        <p:spPr/>
        <p:txBody>
          <a:bodyPr/>
          <a:lstStyle/>
          <a:p>
            <a:r>
              <a:rPr lang="en" sz="3600" dirty="0"/>
              <a:t>Binomial distribution</a:t>
            </a:r>
            <a:endParaRPr lang="sr-Latn-CS" sz="3600" dirty="0"/>
          </a:p>
        </p:txBody>
      </p:sp>
      <p:sp>
        <p:nvSpPr>
          <p:cNvPr id="978947" name="Rectangle 3"/>
          <p:cNvSpPr>
            <a:spLocks noGrp="1" noChangeArrowheads="1"/>
          </p:cNvSpPr>
          <p:nvPr>
            <p:ph type="body" idx="1"/>
          </p:nvPr>
        </p:nvSpPr>
        <p:spPr/>
        <p:txBody>
          <a:bodyPr/>
          <a:lstStyle/>
          <a:p>
            <a:r>
              <a:rPr lang="en-US" sz="2400" dirty="0"/>
              <a:t>The binomial distribution is the distribution followed by the number of successes in n independent trials</a:t>
            </a:r>
          </a:p>
          <a:p>
            <a:pPr lvl="1"/>
            <a:r>
              <a:rPr lang="en-US" dirty="0"/>
              <a:t>when the probability of any successful individual survey is p</a:t>
            </a:r>
          </a:p>
          <a:p>
            <a:r>
              <a:rPr lang="en-US" sz="2400" dirty="0"/>
              <a:t>The binomial distribution is a family of distributions</a:t>
            </a:r>
          </a:p>
          <a:p>
            <a:pPr lvl="1"/>
            <a:r>
              <a:rPr lang="en-US" dirty="0"/>
              <a:t>its members are defined by the values of n and p</a:t>
            </a:r>
          </a:p>
          <a:p>
            <a:r>
              <a:rPr lang="en-US" sz="2400" dirty="0"/>
              <a:t>The values that determine which member of the distribution family we have are called distribution parameters</a:t>
            </a:r>
            <a:endParaRPr lang="sr-Latn-CS" sz="2400" dirty="0"/>
          </a:p>
        </p:txBody>
      </p:sp>
      <p:sp>
        <p:nvSpPr>
          <p:cNvPr id="978948" name="Rectangle 4"/>
          <p:cNvSpPr>
            <a:spLocks noChangeArrowheads="1"/>
          </p:cNvSpPr>
          <p:nvPr/>
        </p:nvSpPr>
        <p:spPr bwMode="auto">
          <a:xfrm>
            <a:off x="0" y="2481263"/>
            <a:ext cx="9144000" cy="0"/>
          </a:xfrm>
          <a:prstGeom prst="rect">
            <a:avLst/>
          </a:prstGeom>
          <a:noFill/>
          <a:ln w="9525">
            <a:noFill/>
            <a:miter lim="800000"/>
            <a:headEnd/>
            <a:tailEnd/>
          </a:ln>
          <a:effectLst/>
        </p:spPr>
        <p:txBody>
          <a:bodyPr wrap="none" anchor="ctr">
            <a:spAutoFit/>
          </a:bodyPr>
          <a:lstStyle/>
          <a:p>
            <a:endParaRPr lang="en-US"/>
          </a:p>
        </p:txBody>
      </p:sp>
    </p:spTree>
  </p:cSld>
  <p:clrMapOvr>
    <a:masterClrMapping/>
  </p:clrMapOvr>
  <p:transition advTm="46519"/>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5B290907-1471-4AA6-A950-D709FB36B4DB}" type="slidenum">
              <a:rPr lang="en-US"/>
              <a:pPr/>
              <a:t>39</a:t>
            </a:fld>
            <a:endParaRPr lang="en-US"/>
          </a:p>
        </p:txBody>
      </p:sp>
      <p:sp>
        <p:nvSpPr>
          <p:cNvPr id="983042" name="Rectangle 2"/>
          <p:cNvSpPr>
            <a:spLocks noGrp="1" noChangeArrowheads="1"/>
          </p:cNvSpPr>
          <p:nvPr>
            <p:ph type="title"/>
          </p:nvPr>
        </p:nvSpPr>
        <p:spPr/>
        <p:txBody>
          <a:bodyPr/>
          <a:lstStyle/>
          <a:p>
            <a:r>
              <a:rPr lang="en"/>
              <a:t>Binomial distribution</a:t>
            </a:r>
            <a:endParaRPr lang="sr-Latn-CS"/>
          </a:p>
        </p:txBody>
      </p:sp>
      <p:sp>
        <p:nvSpPr>
          <p:cNvPr id="983043" name="Rectangle 3"/>
          <p:cNvSpPr>
            <a:spLocks noGrp="1" noChangeArrowheads="1"/>
          </p:cNvSpPr>
          <p:nvPr>
            <p:ph type="body" idx="1"/>
          </p:nvPr>
        </p:nvSpPr>
        <p:spPr/>
        <p:txBody>
          <a:bodyPr/>
          <a:lstStyle/>
          <a:p>
            <a:pPr>
              <a:lnSpc>
                <a:spcPct val="90000"/>
              </a:lnSpc>
            </a:pPr>
            <a:r>
              <a:rPr lang="en" sz="2400" dirty="0"/>
              <a:t>Let 's assume that we present an overview of a random sample to estimate the unknown prevalence (</a:t>
            </a:r>
            <a:r>
              <a:rPr lang="en" sz="2400" i="1" dirty="0"/>
              <a:t>prevalence</a:t>
            </a:r>
            <a:r>
              <a:rPr lang="en" sz="2400" dirty="0"/>
              <a:t>), </a:t>
            </a:r>
            <a:r>
              <a:rPr lang="en" sz="2400" i="1" dirty="0"/>
              <a:t>p ,</a:t>
            </a:r>
            <a:r>
              <a:rPr lang="en" sz="2400" dirty="0"/>
              <a:t> diseases</a:t>
            </a:r>
            <a:endParaRPr lang="sr-Cyrl-CS" sz="2400" dirty="0"/>
          </a:p>
          <a:p>
            <a:pPr>
              <a:lnSpc>
                <a:spcPct val="90000"/>
              </a:lnSpc>
            </a:pPr>
            <a:r>
              <a:rPr lang="en" sz="2400" dirty="0"/>
              <a:t>Considering that the members of the sample are selected randomly and independently from the population, the probability that any of the selected subjects has the disease is </a:t>
            </a:r>
            <a:r>
              <a:rPr lang="en" sz="2400" i="1" dirty="0"/>
              <a:t>p</a:t>
            </a:r>
            <a:endParaRPr lang="sr-Cyrl-CS" sz="2400" i="1" dirty="0"/>
          </a:p>
          <a:p>
            <a:pPr>
              <a:lnSpc>
                <a:spcPct val="90000"/>
              </a:lnSpc>
            </a:pPr>
            <a:r>
              <a:rPr lang="en" sz="2400" dirty="0"/>
              <a:t>Therefore, we have a series of independent trials, each with probability of success </a:t>
            </a:r>
            <a:r>
              <a:rPr lang="en" sz="2400" i="1" dirty="0"/>
              <a:t>p</a:t>
            </a:r>
            <a:r>
              <a:rPr lang="en" sz="2400" dirty="0"/>
              <a:t>, and number of successes</a:t>
            </a:r>
            <a:endParaRPr lang="sr-Cyrl-CS" sz="2400" dirty="0"/>
          </a:p>
          <a:p>
            <a:pPr lvl="1">
              <a:lnSpc>
                <a:spcPct val="90000"/>
              </a:lnSpc>
            </a:pPr>
            <a:r>
              <a:rPr lang="en" sz="2000" dirty="0"/>
              <a:t>members of a sample of people who have the disease will follow the Binomial distribution</a:t>
            </a:r>
            <a:endParaRPr lang="sr-Cyrl-CS" sz="2000" dirty="0"/>
          </a:p>
          <a:p>
            <a:pPr>
              <a:lnSpc>
                <a:spcPct val="90000"/>
              </a:lnSpc>
            </a:pPr>
            <a:r>
              <a:rPr lang="en" sz="2400" dirty="0"/>
              <a:t>About binomial distributions allow us to say how precise the obtained prevalence estimate is</a:t>
            </a:r>
          </a:p>
        </p:txBody>
      </p:sp>
    </p:spTree>
  </p:cSld>
  <p:clrMapOvr>
    <a:masterClrMapping/>
  </p:clrMapOvr>
  <p:transition advTm="46519"/>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8C652F83-FE5B-4763-B18F-188DD757A7D1}" type="slidenum">
              <a:rPr lang="en-US"/>
              <a:pPr/>
              <a:t>4</a:t>
            </a:fld>
            <a:endParaRPr lang="en-US"/>
          </a:p>
        </p:txBody>
      </p:sp>
      <p:sp>
        <p:nvSpPr>
          <p:cNvPr id="907266" name="Rectangle 2"/>
          <p:cNvSpPr>
            <a:spLocks noGrp="1" noChangeArrowheads="1"/>
          </p:cNvSpPr>
          <p:nvPr>
            <p:ph type="title"/>
          </p:nvPr>
        </p:nvSpPr>
        <p:spPr/>
        <p:txBody>
          <a:bodyPr/>
          <a:lstStyle/>
          <a:p>
            <a:r>
              <a:rPr lang="en" sz="3600" dirty="0"/>
              <a:t>Significant figures</a:t>
            </a:r>
            <a:endParaRPr lang="sr-Latn-CS" sz="3600" dirty="0"/>
          </a:p>
        </p:txBody>
      </p:sp>
      <p:sp>
        <p:nvSpPr>
          <p:cNvPr id="907267" name="Rectangle 3"/>
          <p:cNvSpPr>
            <a:spLocks noGrp="1" noChangeArrowheads="1"/>
          </p:cNvSpPr>
          <p:nvPr>
            <p:ph type="body" idx="1"/>
          </p:nvPr>
        </p:nvSpPr>
        <p:spPr/>
        <p:txBody>
          <a:bodyPr/>
          <a:lstStyle/>
          <a:p>
            <a:pPr>
              <a:lnSpc>
                <a:spcPct val="95000"/>
              </a:lnSpc>
            </a:pPr>
            <a:r>
              <a:rPr lang="en" sz="2400" dirty="0"/>
              <a:t>When we calculated the death rate from lung cancer among men in 1983 we quoted the answer as 0.001 096 or 109.6 per 100,000 per year</a:t>
            </a:r>
            <a:endParaRPr lang="sr-Cyrl-CS" sz="2400" dirty="0"/>
          </a:p>
          <a:p>
            <a:pPr>
              <a:lnSpc>
                <a:spcPct val="95000"/>
              </a:lnSpc>
            </a:pPr>
            <a:r>
              <a:rPr lang="en" sz="2400" dirty="0"/>
              <a:t>The highest digit rate my calculator will give is 0.001 096 215 653 and that number will probably go on indefinitely, turning into a periodic sequence of digits</a:t>
            </a:r>
            <a:endParaRPr lang="sr-Cyrl-CS" sz="2400" dirty="0"/>
          </a:p>
          <a:p>
            <a:pPr>
              <a:lnSpc>
                <a:spcPct val="95000"/>
              </a:lnSpc>
            </a:pPr>
            <a:r>
              <a:rPr lang="en" sz="2400" dirty="0"/>
              <a:t>Only the first few non-zero digits of a number are important and we call them </a:t>
            </a:r>
            <a:r>
              <a:rPr lang="en" sz="2400" b="1" dirty="0"/>
              <a:t>significant</a:t>
            </a:r>
            <a:r>
              <a:rPr lang="en" sz="2400" dirty="0"/>
              <a:t> </a:t>
            </a:r>
            <a:r>
              <a:rPr lang="en" sz="2400" b="1" dirty="0"/>
              <a:t>digits</a:t>
            </a:r>
            <a:r>
              <a:rPr lang="en" sz="2400" dirty="0"/>
              <a:t> or </a:t>
            </a:r>
            <a:r>
              <a:rPr lang="en" sz="2400" b="1" dirty="0"/>
              <a:t>significant figures</a:t>
            </a:r>
            <a:endParaRPr lang="en" sz="2400" dirty="0"/>
          </a:p>
          <a:p>
            <a:pPr>
              <a:lnSpc>
                <a:spcPct val="95000"/>
              </a:lnSpc>
            </a:pPr>
            <a:r>
              <a:rPr lang="en" sz="2400" dirty="0"/>
              <a:t>It usually makes little sense to refer to statistics with more than three significant figures</a:t>
            </a:r>
            <a:endParaRPr lang="sr-Cyrl-CS" sz="2400" dirty="0"/>
          </a:p>
          <a:p>
            <a:pPr>
              <a:lnSpc>
                <a:spcPct val="95000"/>
              </a:lnSpc>
            </a:pPr>
            <a:r>
              <a:rPr lang="en" sz="2400" dirty="0"/>
              <a:t>Significant figures are not the same as decimal places</a:t>
            </a:r>
            <a:endParaRPr lang="sr-Latn-CS" sz="2400" dirty="0"/>
          </a:p>
        </p:txBody>
      </p:sp>
    </p:spTree>
  </p:cSld>
  <p:clrMapOvr>
    <a:masterClrMapping/>
  </p:clrMapOvr>
  <p:transition advTm="46519"/>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5B290907-1471-4AA6-A950-D709FB36B4DB}" type="slidenum">
              <a:rPr lang="en-US"/>
              <a:pPr/>
              <a:t>40</a:t>
            </a:fld>
            <a:endParaRPr lang="en-US"/>
          </a:p>
        </p:txBody>
      </p:sp>
      <p:sp>
        <p:nvSpPr>
          <p:cNvPr id="983042" name="Rectangle 2"/>
          <p:cNvSpPr>
            <a:spLocks noGrp="1" noChangeArrowheads="1"/>
          </p:cNvSpPr>
          <p:nvPr>
            <p:ph type="title"/>
          </p:nvPr>
        </p:nvSpPr>
        <p:spPr/>
        <p:txBody>
          <a:bodyPr/>
          <a:lstStyle/>
          <a:p>
            <a:r>
              <a:rPr lang="en"/>
              <a:t>Binomial distribution</a:t>
            </a:r>
            <a:endParaRPr lang="sr-Latn-CS"/>
          </a:p>
        </p:txBody>
      </p:sp>
      <p:sp>
        <p:nvSpPr>
          <p:cNvPr id="983043" name="Rectangle 3"/>
          <p:cNvSpPr>
            <a:spLocks noGrp="1" noChangeArrowheads="1"/>
          </p:cNvSpPr>
          <p:nvPr>
            <p:ph type="body" idx="1"/>
          </p:nvPr>
        </p:nvSpPr>
        <p:spPr/>
        <p:txBody>
          <a:bodyPr/>
          <a:lstStyle/>
          <a:p>
            <a:pPr>
              <a:lnSpc>
                <a:spcPct val="90000"/>
              </a:lnSpc>
            </a:pPr>
            <a:r>
              <a:rPr lang="en-US" sz="2800" dirty="0"/>
              <a:t>We can calculate the probabilities of the Binomial distribution by, e.g. make a list of all the ways 15 coins can fall</a:t>
            </a:r>
          </a:p>
          <a:p>
            <a:pPr>
              <a:lnSpc>
                <a:spcPct val="90000"/>
              </a:lnSpc>
            </a:pPr>
            <a:r>
              <a:rPr lang="en-US" sz="2800" dirty="0"/>
              <a:t>There are 2</a:t>
            </a:r>
            <a:r>
              <a:rPr lang="en-US" sz="2800" baseline="30000" dirty="0"/>
              <a:t>15</a:t>
            </a:r>
            <a:r>
              <a:rPr lang="en-US" sz="2800" dirty="0"/>
              <a:t> = 32,768 combinations for 15 coins</a:t>
            </a:r>
          </a:p>
          <a:p>
            <a:pPr>
              <a:lnSpc>
                <a:spcPct val="90000"/>
              </a:lnSpc>
            </a:pPr>
            <a:r>
              <a:rPr lang="en-US" sz="2800" dirty="0"/>
              <a:t>There is a pattern to the probability in terms of the number of tosses and the probability that heads will fall</a:t>
            </a:r>
          </a:p>
          <a:p>
            <a:pPr lvl="1">
              <a:lnSpc>
                <a:spcPct val="90000"/>
              </a:lnSpc>
            </a:pPr>
            <a:r>
              <a:rPr lang="en-US" sz="2400" dirty="0"/>
              <a:t>we have n independent researches with probability that the research result is successful p</a:t>
            </a:r>
            <a:endParaRPr lang="en" sz="2400" dirty="0"/>
          </a:p>
        </p:txBody>
      </p:sp>
    </p:spTree>
  </p:cSld>
  <p:clrMapOvr>
    <a:masterClrMapping/>
  </p:clrMapOvr>
  <p:transition advTm="46519"/>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9" name="Footer Placeholder 4"/>
          <p:cNvSpPr>
            <a:spLocks noGrp="1"/>
          </p:cNvSpPr>
          <p:nvPr>
            <p:ph type="ftr" sz="quarter" idx="11"/>
          </p:nvPr>
        </p:nvSpPr>
        <p:spPr/>
        <p:txBody>
          <a:bodyPr/>
          <a:lstStyle/>
          <a:p>
            <a:r>
              <a:rPr lang="en"/>
              <a:t>Medical statistics and informatics</a:t>
            </a:r>
          </a:p>
        </p:txBody>
      </p:sp>
      <p:sp>
        <p:nvSpPr>
          <p:cNvPr id="10" name="Slide Number Placeholder 5"/>
          <p:cNvSpPr>
            <a:spLocks noGrp="1"/>
          </p:cNvSpPr>
          <p:nvPr>
            <p:ph type="sldNum" sz="quarter" idx="12"/>
          </p:nvPr>
        </p:nvSpPr>
        <p:spPr/>
        <p:txBody>
          <a:bodyPr/>
          <a:lstStyle/>
          <a:p>
            <a:fld id="{AD7CB30A-55BD-49E5-B281-017378175CB1}" type="slidenum">
              <a:rPr lang="en-US"/>
              <a:pPr/>
              <a:t>41</a:t>
            </a:fld>
            <a:endParaRPr lang="en-US"/>
          </a:p>
        </p:txBody>
      </p:sp>
      <p:sp>
        <p:nvSpPr>
          <p:cNvPr id="987138" name="Rectangle 2"/>
          <p:cNvSpPr>
            <a:spLocks noGrp="1" noChangeArrowheads="1"/>
          </p:cNvSpPr>
          <p:nvPr>
            <p:ph type="title"/>
          </p:nvPr>
        </p:nvSpPr>
        <p:spPr/>
        <p:txBody>
          <a:bodyPr/>
          <a:lstStyle/>
          <a:p>
            <a:r>
              <a:rPr lang="en"/>
              <a:t>Binomial distribution</a:t>
            </a:r>
            <a:endParaRPr lang="sr-Latn-CS"/>
          </a:p>
        </p:txBody>
      </p:sp>
      <p:sp>
        <p:nvSpPr>
          <p:cNvPr id="987139" name="Rectangle 3"/>
          <p:cNvSpPr>
            <a:spLocks noGrp="1" noChangeArrowheads="1"/>
          </p:cNvSpPr>
          <p:nvPr>
            <p:ph type="body" idx="1"/>
          </p:nvPr>
        </p:nvSpPr>
        <p:spPr/>
        <p:txBody>
          <a:bodyPr/>
          <a:lstStyle/>
          <a:p>
            <a:r>
              <a:rPr lang="sr-Latn-CS" dirty="0"/>
              <a:t>The probability of r successes is</a:t>
            </a:r>
            <a:endParaRPr lang="en-US" dirty="0"/>
          </a:p>
          <a:p>
            <a:endParaRPr lang="en-US" dirty="0"/>
          </a:p>
          <a:p>
            <a:r>
              <a:rPr lang="sr-Latn-CS" dirty="0"/>
              <a:t>where n! called n factorial, is n x (n - 1) x (n - 2) x ... x 2 x 1. </a:t>
            </a:r>
            <a:endParaRPr lang="en-US" dirty="0"/>
          </a:p>
          <a:p>
            <a:endParaRPr lang="en" dirty="0"/>
          </a:p>
        </p:txBody>
      </p:sp>
      <p:sp>
        <p:nvSpPr>
          <p:cNvPr id="987140" name="Rectangle 4"/>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en-US"/>
          </a:p>
        </p:txBody>
      </p:sp>
      <p:sp>
        <p:nvSpPr>
          <p:cNvPr id="987142"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pic>
        <p:nvPicPr>
          <p:cNvPr id="987144" name="Picture 8"/>
          <p:cNvPicPr>
            <a:picLocks noChangeAspect="1" noChangeArrowheads="1"/>
          </p:cNvPicPr>
          <p:nvPr/>
        </p:nvPicPr>
        <p:blipFill>
          <a:blip r:embed="rId3" cstate="print"/>
          <a:srcRect l="29861" t="54198" r="48889" b="41481"/>
          <a:stretch>
            <a:fillRect/>
          </a:stretch>
        </p:blipFill>
        <p:spPr bwMode="auto">
          <a:xfrm>
            <a:off x="1270000" y="2133600"/>
            <a:ext cx="6106886" cy="698500"/>
          </a:xfrm>
          <a:prstGeom prst="rect">
            <a:avLst/>
          </a:prstGeom>
          <a:noFill/>
          <a:ln w="9525">
            <a:noFill/>
            <a:miter lim="800000"/>
            <a:headEnd/>
            <a:tailEnd/>
          </a:ln>
        </p:spPr>
      </p:pic>
    </p:spTree>
  </p:cSld>
  <p:clrMapOvr>
    <a:masterClrMapping/>
  </p:clrMapOvr>
  <p:transition advTm="46519"/>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694A20A4-5484-477F-A72B-D082D10EE8E4}" type="slidenum">
              <a:rPr lang="en-US"/>
              <a:pPr/>
              <a:t>42</a:t>
            </a:fld>
            <a:endParaRPr lang="en-US"/>
          </a:p>
        </p:txBody>
      </p:sp>
      <p:sp>
        <p:nvSpPr>
          <p:cNvPr id="989186" name="Rectangle 2"/>
          <p:cNvSpPr>
            <a:spLocks noGrp="1" noChangeArrowheads="1"/>
          </p:cNvSpPr>
          <p:nvPr>
            <p:ph type="title"/>
          </p:nvPr>
        </p:nvSpPr>
        <p:spPr/>
        <p:txBody>
          <a:bodyPr/>
          <a:lstStyle/>
          <a:p>
            <a:r>
              <a:rPr lang="en"/>
              <a:t>Binomial distribution</a:t>
            </a:r>
            <a:endParaRPr lang="sr-Latn-CS"/>
          </a:p>
        </p:txBody>
      </p:sp>
      <p:sp>
        <p:nvSpPr>
          <p:cNvPr id="989187" name="Rectangle 3"/>
          <p:cNvSpPr>
            <a:spLocks noGrp="1" noChangeArrowheads="1"/>
          </p:cNvSpPr>
          <p:nvPr>
            <p:ph type="body" idx="1"/>
          </p:nvPr>
        </p:nvSpPr>
        <p:spPr/>
        <p:txBody>
          <a:bodyPr/>
          <a:lstStyle/>
          <a:p>
            <a:pPr>
              <a:lnSpc>
                <a:spcPct val="90000"/>
              </a:lnSpc>
            </a:pPr>
            <a:r>
              <a:rPr lang="en" dirty="0"/>
              <a:t>For any given series of </a:t>
            </a:r>
            <a:r>
              <a:rPr lang="en" i="1" dirty="0"/>
              <a:t>r </a:t>
            </a:r>
            <a:r>
              <a:rPr lang="en" dirty="0"/>
              <a:t>successes, each with probability </a:t>
            </a:r>
            <a:r>
              <a:rPr lang="en" i="1" dirty="0"/>
              <a:t>p</a:t>
            </a:r>
            <a:r>
              <a:rPr lang="en" dirty="0"/>
              <a:t>, and </a:t>
            </a:r>
            <a:r>
              <a:rPr lang="en" i="1" dirty="0"/>
              <a:t>n - r </a:t>
            </a:r>
            <a:r>
              <a:rPr lang="en" dirty="0"/>
              <a:t>failures, each with probability 1 - </a:t>
            </a:r>
            <a:r>
              <a:rPr lang="en" i="1" dirty="0"/>
              <a:t>p </a:t>
            </a:r>
            <a:r>
              <a:rPr lang="en" dirty="0"/>
              <a:t>, the probability that the series will happen is</a:t>
            </a:r>
            <a:endParaRPr lang="sr-Cyrl-CS" dirty="0"/>
          </a:p>
          <a:p>
            <a:pPr>
              <a:lnSpc>
                <a:spcPct val="90000"/>
              </a:lnSpc>
            </a:pPr>
            <a:endParaRPr lang="sr-Cyrl-CS" dirty="0"/>
          </a:p>
          <a:p>
            <a:pPr>
              <a:lnSpc>
                <a:spcPct val="90000"/>
              </a:lnSpc>
            </a:pPr>
            <a:endParaRPr lang="sr-Cyrl-CS" dirty="0"/>
          </a:p>
          <a:p>
            <a:pPr>
              <a:lnSpc>
                <a:spcPct val="90000"/>
              </a:lnSpc>
            </a:pPr>
            <a:r>
              <a:rPr lang="en" dirty="0"/>
              <a:t>given that the studies are independent and the multiplication rule applies</a:t>
            </a:r>
          </a:p>
        </p:txBody>
      </p:sp>
      <p:graphicFrame>
        <p:nvGraphicFramePr>
          <p:cNvPr id="989188" name="Object 4"/>
          <p:cNvGraphicFramePr>
            <a:graphicFrameLocks noChangeAspect="1"/>
          </p:cNvGraphicFramePr>
          <p:nvPr/>
        </p:nvGraphicFramePr>
        <p:xfrm>
          <a:off x="1173163" y="3476625"/>
          <a:ext cx="2584450" cy="815975"/>
        </p:xfrm>
        <a:graphic>
          <a:graphicData uri="http://schemas.openxmlformats.org/presentationml/2006/ole">
            <mc:AlternateContent xmlns:mc="http://schemas.openxmlformats.org/markup-compatibility/2006">
              <mc:Choice xmlns:v="urn:schemas-microsoft-com:vml" Requires="v">
                <p:oleObj spid="_x0000_s989188" name="Equation" r:id="rId3" imgW="723586" imgH="228501" progId="Equation.3">
                  <p:embed/>
                </p:oleObj>
              </mc:Choice>
              <mc:Fallback>
                <p:oleObj name="Equation" r:id="rId3" imgW="723586" imgH="228501" progId="Equation.3">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3476625"/>
                        <a:ext cx="2584450"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11" name="Footer Placeholder 4"/>
          <p:cNvSpPr>
            <a:spLocks noGrp="1"/>
          </p:cNvSpPr>
          <p:nvPr>
            <p:ph type="ftr" sz="quarter" idx="11"/>
          </p:nvPr>
        </p:nvSpPr>
        <p:spPr/>
        <p:txBody>
          <a:bodyPr/>
          <a:lstStyle/>
          <a:p>
            <a:r>
              <a:rPr lang="en"/>
              <a:t>Medical statistics and informatics</a:t>
            </a:r>
          </a:p>
        </p:txBody>
      </p:sp>
      <p:sp>
        <p:nvSpPr>
          <p:cNvPr id="12" name="Slide Number Placeholder 5"/>
          <p:cNvSpPr>
            <a:spLocks noGrp="1"/>
          </p:cNvSpPr>
          <p:nvPr>
            <p:ph type="sldNum" sz="quarter" idx="12"/>
          </p:nvPr>
        </p:nvSpPr>
        <p:spPr/>
        <p:txBody>
          <a:bodyPr/>
          <a:lstStyle/>
          <a:p>
            <a:fld id="{00FE2609-859C-44FE-A4C3-BC3D0B122BDD}" type="slidenum">
              <a:rPr lang="en-US"/>
              <a:pPr/>
              <a:t>43</a:t>
            </a:fld>
            <a:endParaRPr lang="en-US"/>
          </a:p>
        </p:txBody>
      </p:sp>
      <p:sp>
        <p:nvSpPr>
          <p:cNvPr id="991234" name="Rectangle 2"/>
          <p:cNvSpPr>
            <a:spLocks noGrp="1" noChangeArrowheads="1"/>
          </p:cNvSpPr>
          <p:nvPr>
            <p:ph type="title"/>
          </p:nvPr>
        </p:nvSpPr>
        <p:spPr/>
        <p:txBody>
          <a:bodyPr/>
          <a:lstStyle/>
          <a:p>
            <a:r>
              <a:rPr lang="en"/>
              <a:t>Binomial distribution</a:t>
            </a:r>
            <a:endParaRPr lang="sr-Latn-CS"/>
          </a:p>
        </p:txBody>
      </p:sp>
      <p:sp>
        <p:nvSpPr>
          <p:cNvPr id="991235" name="Rectangle 3"/>
          <p:cNvSpPr>
            <a:spLocks noGrp="1" noChangeArrowheads="1"/>
          </p:cNvSpPr>
          <p:nvPr>
            <p:ph type="body" idx="1"/>
          </p:nvPr>
        </p:nvSpPr>
        <p:spPr/>
        <p:txBody>
          <a:bodyPr/>
          <a:lstStyle/>
          <a:p>
            <a:pPr>
              <a:lnSpc>
                <a:spcPct val="90000"/>
              </a:lnSpc>
            </a:pPr>
            <a:r>
              <a:rPr lang="en" sz="2600"/>
              <a:t>The number of ways in which </a:t>
            </a:r>
            <a:r>
              <a:rPr lang="en" sz="2600" i="1"/>
              <a:t>r </a:t>
            </a:r>
            <a:r>
              <a:rPr lang="en" sz="2600"/>
              <a:t>things can be chosen from </a:t>
            </a:r>
            <a:r>
              <a:rPr lang="en" sz="2600" i="1"/>
              <a:t>n </a:t>
            </a:r>
            <a:r>
              <a:rPr lang="en" sz="2600"/>
              <a:t>things is</a:t>
            </a:r>
            <a:endParaRPr lang="sr-Cyrl-CS" sz="2600"/>
          </a:p>
          <a:p>
            <a:pPr>
              <a:lnSpc>
                <a:spcPct val="90000"/>
              </a:lnSpc>
            </a:pPr>
            <a:endParaRPr lang="sr-Cyrl-CS" sz="2600"/>
          </a:p>
          <a:p>
            <a:pPr>
              <a:lnSpc>
                <a:spcPct val="90000"/>
              </a:lnSpc>
            </a:pPr>
            <a:endParaRPr lang="sr-Cyrl-CS" sz="2600"/>
          </a:p>
          <a:p>
            <a:pPr>
              <a:lnSpc>
                <a:spcPct val="90000"/>
              </a:lnSpc>
            </a:pPr>
            <a:r>
              <a:rPr lang="en" sz="2600"/>
              <a:t>Only one combination can happen in one time period, so I have o</a:t>
            </a:r>
          </a:p>
          <a:p>
            <a:pPr>
              <a:lnSpc>
                <a:spcPct val="90000"/>
              </a:lnSpc>
            </a:pPr>
            <a:endParaRPr lang="sr-Cyrl-CS" sz="2600"/>
          </a:p>
          <a:p>
            <a:pPr>
              <a:lnSpc>
                <a:spcPct val="90000"/>
              </a:lnSpc>
            </a:pPr>
            <a:endParaRPr lang="sr-Cyrl-CS" sz="2600"/>
          </a:p>
          <a:p>
            <a:pPr>
              <a:lnSpc>
                <a:spcPct val="90000"/>
              </a:lnSpc>
            </a:pPr>
            <a:r>
              <a:rPr lang="en" sz="2600"/>
              <a:t>ways for </a:t>
            </a:r>
            <a:r>
              <a:rPr lang="en" sz="2600" i="1"/>
              <a:t>r successes </a:t>
            </a:r>
            <a:r>
              <a:rPr lang="en" sz="2600"/>
              <a:t>to occur , each with probability</a:t>
            </a:r>
            <a:endParaRPr lang="sr-Cyrl-CS" sz="2600"/>
          </a:p>
          <a:p>
            <a:pPr>
              <a:lnSpc>
                <a:spcPct val="90000"/>
              </a:lnSpc>
            </a:pPr>
            <a:endParaRPr lang="sr-Latn-CS" sz="2600"/>
          </a:p>
        </p:txBody>
      </p:sp>
      <p:sp>
        <p:nvSpPr>
          <p:cNvPr id="991236"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1237" name="Object 5"/>
          <p:cNvGraphicFramePr>
            <a:graphicFrameLocks noChangeAspect="1"/>
          </p:cNvGraphicFramePr>
          <p:nvPr/>
        </p:nvGraphicFramePr>
        <p:xfrm>
          <a:off x="1069975" y="2193925"/>
          <a:ext cx="1216025" cy="928688"/>
        </p:xfrm>
        <a:graphic>
          <a:graphicData uri="http://schemas.openxmlformats.org/presentationml/2006/ole">
            <mc:AlternateContent xmlns:mc="http://schemas.openxmlformats.org/markup-compatibility/2006">
              <mc:Choice xmlns:v="urn:schemas-microsoft-com:vml" Requires="v">
                <p:oleObj spid="_x0000_s991237" name="Equation" r:id="rId3" imgW="482391" imgH="368140" progId="Equation.3">
                  <p:embed/>
                </p:oleObj>
              </mc:Choice>
              <mc:Fallback>
                <p:oleObj name="Equation" r:id="rId3" imgW="482391" imgH="36814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975" y="2193925"/>
                        <a:ext cx="1216025" cy="928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1238"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1239" name="Object 7"/>
          <p:cNvGraphicFramePr>
            <a:graphicFrameLocks noChangeAspect="1"/>
          </p:cNvGraphicFramePr>
          <p:nvPr/>
        </p:nvGraphicFramePr>
        <p:xfrm>
          <a:off x="1109663" y="3924300"/>
          <a:ext cx="1216025" cy="930275"/>
        </p:xfrm>
        <a:graphic>
          <a:graphicData uri="http://schemas.openxmlformats.org/presentationml/2006/ole">
            <mc:AlternateContent xmlns:mc="http://schemas.openxmlformats.org/markup-compatibility/2006">
              <mc:Choice xmlns:v="urn:schemas-microsoft-com:vml" Requires="v">
                <p:oleObj spid="_x0000_s991239" name="Equation" r:id="rId5" imgW="482391" imgH="368140" progId="Equation.3">
                  <p:embed/>
                </p:oleObj>
              </mc:Choice>
              <mc:Fallback>
                <p:oleObj name="Equation" r:id="rId5" imgW="482391" imgH="36814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663" y="3924300"/>
                        <a:ext cx="1216025" cy="930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1240" name="Rectangle 8"/>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1241" name="Object 9"/>
          <p:cNvGraphicFramePr>
            <a:graphicFrameLocks noChangeAspect="1"/>
          </p:cNvGraphicFramePr>
          <p:nvPr/>
        </p:nvGraphicFramePr>
        <p:xfrm>
          <a:off x="1030288" y="5691188"/>
          <a:ext cx="2051050" cy="647700"/>
        </p:xfrm>
        <a:graphic>
          <a:graphicData uri="http://schemas.openxmlformats.org/presentationml/2006/ole">
            <mc:AlternateContent xmlns:mc="http://schemas.openxmlformats.org/markup-compatibility/2006">
              <mc:Choice xmlns:v="urn:schemas-microsoft-com:vml" Requires="v">
                <p:oleObj spid="_x0000_s991241" name="Equation" r:id="rId7" imgW="723586" imgH="228501" progId="Equation.3">
                  <p:embed/>
                </p:oleObj>
              </mc:Choice>
              <mc:Fallback>
                <p:oleObj name="Equation" r:id="rId7" imgW="723586" imgH="228501" progId="Equation.3">
                  <p:embed/>
                  <p:pic>
                    <p:nvPicPr>
                      <p:cNvPr id="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0288" y="5691188"/>
                        <a:ext cx="20510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7" name="Footer Placeholder 4"/>
          <p:cNvSpPr>
            <a:spLocks noGrp="1"/>
          </p:cNvSpPr>
          <p:nvPr>
            <p:ph type="ftr" sz="quarter" idx="11"/>
          </p:nvPr>
        </p:nvSpPr>
        <p:spPr/>
        <p:txBody>
          <a:bodyPr/>
          <a:lstStyle/>
          <a:p>
            <a:r>
              <a:rPr lang="en"/>
              <a:t>Medical statistics and informatics</a:t>
            </a:r>
          </a:p>
        </p:txBody>
      </p:sp>
      <p:sp>
        <p:nvSpPr>
          <p:cNvPr id="8" name="Slide Number Placeholder 5"/>
          <p:cNvSpPr>
            <a:spLocks noGrp="1"/>
          </p:cNvSpPr>
          <p:nvPr>
            <p:ph type="sldNum" sz="quarter" idx="12"/>
          </p:nvPr>
        </p:nvSpPr>
        <p:spPr/>
        <p:txBody>
          <a:bodyPr/>
          <a:lstStyle/>
          <a:p>
            <a:fld id="{BEEC228B-2C72-4D03-99A1-6876FA781FAD}" type="slidenum">
              <a:rPr lang="en-US"/>
              <a:pPr/>
              <a:t>44</a:t>
            </a:fld>
            <a:endParaRPr lang="en-US"/>
          </a:p>
        </p:txBody>
      </p:sp>
      <p:sp>
        <p:nvSpPr>
          <p:cNvPr id="993282" name="Rectangle 2"/>
          <p:cNvSpPr>
            <a:spLocks noGrp="1" noChangeArrowheads="1"/>
          </p:cNvSpPr>
          <p:nvPr>
            <p:ph type="title"/>
          </p:nvPr>
        </p:nvSpPr>
        <p:spPr/>
        <p:txBody>
          <a:bodyPr/>
          <a:lstStyle/>
          <a:p>
            <a:r>
              <a:rPr lang="en"/>
              <a:t>Binomial distribution</a:t>
            </a:r>
            <a:endParaRPr lang="sr-Latn-CS"/>
          </a:p>
        </p:txBody>
      </p:sp>
      <p:sp>
        <p:nvSpPr>
          <p:cNvPr id="993283" name="Rectangle 3"/>
          <p:cNvSpPr>
            <a:spLocks noGrp="1" noChangeArrowheads="1"/>
          </p:cNvSpPr>
          <p:nvPr>
            <p:ph type="body" idx="1"/>
          </p:nvPr>
        </p:nvSpPr>
        <p:spPr/>
        <p:txBody>
          <a:bodyPr/>
          <a:lstStyle/>
          <a:p>
            <a:r>
              <a:rPr lang="en"/>
              <a:t>The probability of having </a:t>
            </a:r>
            <a:r>
              <a:rPr lang="en" i="1"/>
              <a:t>r </a:t>
            </a:r>
            <a:r>
              <a:rPr lang="en"/>
              <a:t>successes is the sum of these </a:t>
            </a:r>
          </a:p>
          <a:p>
            <a:endParaRPr lang="sr-Cyrl-CS"/>
          </a:p>
          <a:p>
            <a:endParaRPr lang="sr-Cyrl-CS"/>
          </a:p>
          <a:p>
            <a:r>
              <a:rPr lang="en"/>
              <a:t>probability, which is given by the previous formula</a:t>
            </a:r>
            <a:endParaRPr lang="sr-Latn-CS"/>
          </a:p>
        </p:txBody>
      </p:sp>
      <p:sp>
        <p:nvSpPr>
          <p:cNvPr id="993284"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3285" name="Object 5"/>
          <p:cNvGraphicFramePr>
            <a:graphicFrameLocks noChangeAspect="1"/>
          </p:cNvGraphicFramePr>
          <p:nvPr/>
        </p:nvGraphicFramePr>
        <p:xfrm>
          <a:off x="1214438" y="2487613"/>
          <a:ext cx="1676400" cy="1281112"/>
        </p:xfrm>
        <a:graphic>
          <a:graphicData uri="http://schemas.openxmlformats.org/presentationml/2006/ole">
            <mc:AlternateContent xmlns:mc="http://schemas.openxmlformats.org/markup-compatibility/2006">
              <mc:Choice xmlns:v="urn:schemas-microsoft-com:vml" Requires="v">
                <p:oleObj spid="_x0000_s993285" name="Equation" r:id="rId3" imgW="482391" imgH="368140" progId="Equation.3">
                  <p:embed/>
                </p:oleObj>
              </mc:Choice>
              <mc:Fallback>
                <p:oleObj name="Equation" r:id="rId3" imgW="482391" imgH="36814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2487613"/>
                        <a:ext cx="1676400" cy="1281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6" name="Footer Placeholder 4"/>
          <p:cNvSpPr>
            <a:spLocks noGrp="1"/>
          </p:cNvSpPr>
          <p:nvPr>
            <p:ph type="ftr" sz="quarter" idx="11"/>
          </p:nvPr>
        </p:nvSpPr>
        <p:spPr/>
        <p:txBody>
          <a:bodyPr/>
          <a:lstStyle/>
          <a:p>
            <a:r>
              <a:rPr lang="en"/>
              <a:t>Medical statistics and informatics</a:t>
            </a:r>
          </a:p>
        </p:txBody>
      </p:sp>
      <p:sp>
        <p:nvSpPr>
          <p:cNvPr id="7" name="Slide Number Placeholder 5"/>
          <p:cNvSpPr>
            <a:spLocks noGrp="1"/>
          </p:cNvSpPr>
          <p:nvPr>
            <p:ph type="sldNum" sz="quarter" idx="12"/>
          </p:nvPr>
        </p:nvSpPr>
        <p:spPr/>
        <p:txBody>
          <a:bodyPr/>
          <a:lstStyle/>
          <a:p>
            <a:fld id="{A84D3C73-F71A-41CB-9680-F23D54DC622C}" type="slidenum">
              <a:rPr lang="en-US"/>
              <a:pPr/>
              <a:t>45</a:t>
            </a:fld>
            <a:endParaRPr lang="en-US"/>
          </a:p>
        </p:txBody>
      </p:sp>
      <p:sp>
        <p:nvSpPr>
          <p:cNvPr id="995330" name="Rectangle 2"/>
          <p:cNvSpPr>
            <a:spLocks noGrp="1" noChangeArrowheads="1"/>
          </p:cNvSpPr>
          <p:nvPr>
            <p:ph type="title"/>
          </p:nvPr>
        </p:nvSpPr>
        <p:spPr/>
        <p:txBody>
          <a:bodyPr/>
          <a:lstStyle/>
          <a:p>
            <a:r>
              <a:rPr lang="en" sz="3200"/>
              <a:t>Binomial distribution with different </a:t>
            </a:r>
            <a:r>
              <a:rPr lang="en" sz="3200" i="1"/>
              <a:t>n </a:t>
            </a:r>
            <a:r>
              <a:rPr lang="en" sz="3200"/>
              <a:t>, </a:t>
            </a:r>
            <a:r>
              <a:rPr lang="en" sz="3200" i="1"/>
              <a:t>p </a:t>
            </a:r>
            <a:r>
              <a:rPr lang="en" sz="3200"/>
              <a:t>= 0.3</a:t>
            </a:r>
          </a:p>
        </p:txBody>
      </p:sp>
      <p:sp>
        <p:nvSpPr>
          <p:cNvPr id="995331" name="Rectangle 3"/>
          <p:cNvSpPr>
            <a:spLocks noGrp="1" noChangeArrowheads="1"/>
          </p:cNvSpPr>
          <p:nvPr>
            <p:ph type="body" idx="1"/>
          </p:nvPr>
        </p:nvSpPr>
        <p:spPr/>
        <p:txBody>
          <a:bodyPr/>
          <a:lstStyle/>
          <a:p>
            <a:endParaRPr lang="sr-Latn-CS" dirty="0"/>
          </a:p>
        </p:txBody>
      </p:sp>
      <p:pic>
        <p:nvPicPr>
          <p:cNvPr id="1033217" name="Picture 1"/>
          <p:cNvPicPr>
            <a:picLocks noChangeAspect="1" noChangeArrowheads="1"/>
          </p:cNvPicPr>
          <p:nvPr/>
        </p:nvPicPr>
        <p:blipFill>
          <a:blip r:embed="rId3" cstate="print"/>
          <a:srcRect l="32361" t="55679" r="35625" b="21852"/>
          <a:stretch>
            <a:fillRect/>
          </a:stretch>
        </p:blipFill>
        <p:spPr bwMode="auto">
          <a:xfrm>
            <a:off x="419100" y="1651000"/>
            <a:ext cx="8106508" cy="3200400"/>
          </a:xfrm>
          <a:prstGeom prst="rect">
            <a:avLst/>
          </a:prstGeom>
          <a:noFill/>
          <a:ln w="9525">
            <a:noFill/>
            <a:miter lim="800000"/>
            <a:headEnd/>
            <a:tailEnd/>
          </a:ln>
        </p:spPr>
      </p:pic>
    </p:spTree>
  </p:cSld>
  <p:clrMapOvr>
    <a:masterClrMapping/>
  </p:clrMapOvr>
  <p:transition advTm="46519"/>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11" name="Footer Placeholder 4"/>
          <p:cNvSpPr>
            <a:spLocks noGrp="1"/>
          </p:cNvSpPr>
          <p:nvPr>
            <p:ph type="ftr" sz="quarter" idx="11"/>
          </p:nvPr>
        </p:nvSpPr>
        <p:spPr/>
        <p:txBody>
          <a:bodyPr/>
          <a:lstStyle/>
          <a:p>
            <a:r>
              <a:rPr lang="en"/>
              <a:t>Medical statistics and informatics</a:t>
            </a:r>
          </a:p>
        </p:txBody>
      </p:sp>
      <p:sp>
        <p:nvSpPr>
          <p:cNvPr id="12" name="Slide Number Placeholder 5"/>
          <p:cNvSpPr>
            <a:spLocks noGrp="1"/>
          </p:cNvSpPr>
          <p:nvPr>
            <p:ph type="sldNum" sz="quarter" idx="12"/>
          </p:nvPr>
        </p:nvSpPr>
        <p:spPr/>
        <p:txBody>
          <a:bodyPr/>
          <a:lstStyle/>
          <a:p>
            <a:fld id="{4D40E060-B5A3-4804-963B-BD1D92A53D3E}" type="slidenum">
              <a:rPr lang="en-US"/>
              <a:pPr/>
              <a:t>46</a:t>
            </a:fld>
            <a:endParaRPr lang="en-US"/>
          </a:p>
        </p:txBody>
      </p:sp>
      <p:sp>
        <p:nvSpPr>
          <p:cNvPr id="997378" name="Rectangle 2"/>
          <p:cNvSpPr>
            <a:spLocks noGrp="1" noChangeArrowheads="1"/>
          </p:cNvSpPr>
          <p:nvPr>
            <p:ph type="title"/>
          </p:nvPr>
        </p:nvSpPr>
        <p:spPr/>
        <p:txBody>
          <a:bodyPr/>
          <a:lstStyle/>
          <a:p>
            <a:r>
              <a:rPr lang="en"/>
              <a:t>Binomial distribution</a:t>
            </a:r>
            <a:endParaRPr lang="sr-Latn-CS"/>
          </a:p>
        </p:txBody>
      </p:sp>
      <p:sp>
        <p:nvSpPr>
          <p:cNvPr id="997379" name="Rectangle 3"/>
          <p:cNvSpPr>
            <a:spLocks noGrp="1" noChangeArrowheads="1"/>
          </p:cNvSpPr>
          <p:nvPr>
            <p:ph type="body" idx="1"/>
          </p:nvPr>
        </p:nvSpPr>
        <p:spPr/>
        <p:txBody>
          <a:bodyPr/>
          <a:lstStyle/>
          <a:p>
            <a:r>
              <a:rPr lang="en"/>
              <a:t>The probability for two heads (r =2 ) is:</a:t>
            </a:r>
          </a:p>
          <a:p>
            <a:endParaRPr lang="sr-Latn-CS"/>
          </a:p>
          <a:p>
            <a:endParaRPr lang="sr-Latn-CS"/>
          </a:p>
          <a:p>
            <a:r>
              <a:rPr lang="en"/>
              <a:t>0! = 1, and anything to the power of 0 is 1.</a:t>
            </a:r>
          </a:p>
          <a:p>
            <a:r>
              <a:rPr lang="en"/>
              <a:t>For </a:t>
            </a:r>
            <a:r>
              <a:rPr lang="en" i="1"/>
              <a:t>r </a:t>
            </a:r>
            <a:r>
              <a:rPr lang="en"/>
              <a:t>= 1 and </a:t>
            </a:r>
            <a:r>
              <a:rPr lang="en" i="1"/>
              <a:t>r </a:t>
            </a:r>
            <a:r>
              <a:rPr lang="en"/>
              <a:t>= 0</a:t>
            </a:r>
          </a:p>
        </p:txBody>
      </p:sp>
      <p:sp>
        <p:nvSpPr>
          <p:cNvPr id="997380" name="Rectangle 4"/>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7381" name="Object 5"/>
          <p:cNvGraphicFramePr>
            <a:graphicFrameLocks noChangeAspect="1"/>
          </p:cNvGraphicFramePr>
          <p:nvPr/>
        </p:nvGraphicFramePr>
        <p:xfrm>
          <a:off x="22225" y="2343150"/>
          <a:ext cx="9121775" cy="736600"/>
        </p:xfrm>
        <a:graphic>
          <a:graphicData uri="http://schemas.openxmlformats.org/presentationml/2006/ole">
            <mc:AlternateContent xmlns:mc="http://schemas.openxmlformats.org/markup-compatibility/2006">
              <mc:Choice xmlns:v="urn:schemas-microsoft-com:vml" Requires="v">
                <p:oleObj spid="_x0000_s997381" name="Equation" r:id="rId3" imgW="4610100" imgH="368300" progId="Equation.3">
                  <p:embed/>
                </p:oleObj>
              </mc:Choice>
              <mc:Fallback>
                <p:oleObj name="Equation" r:id="rId3" imgW="4610100" imgH="36830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 y="2343150"/>
                        <a:ext cx="9121775" cy="736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7382" name="Rectangle 6"/>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7383" name="Object 7"/>
          <p:cNvGraphicFramePr>
            <a:graphicFrameLocks noChangeAspect="1"/>
          </p:cNvGraphicFramePr>
          <p:nvPr/>
        </p:nvGraphicFramePr>
        <p:xfrm>
          <a:off x="862013" y="4533900"/>
          <a:ext cx="7943850" cy="912813"/>
        </p:xfrm>
        <a:graphic>
          <a:graphicData uri="http://schemas.openxmlformats.org/presentationml/2006/ole">
            <mc:AlternateContent xmlns:mc="http://schemas.openxmlformats.org/markup-compatibility/2006">
              <mc:Choice xmlns:v="urn:schemas-microsoft-com:vml" Requires="v">
                <p:oleObj spid="_x0000_s997383" name="Equation" r:id="rId5" imgW="3073400" imgH="342900" progId="Equation.3">
                  <p:embed/>
                </p:oleObj>
              </mc:Choice>
              <mc:Fallback>
                <p:oleObj name="Equation" r:id="rId5" imgW="3073400" imgH="34290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2013" y="4533900"/>
                        <a:ext cx="7943850" cy="912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7384" name="Rectangle 8"/>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97385" name="Object 9"/>
          <p:cNvGraphicFramePr>
            <a:graphicFrameLocks noChangeAspect="1"/>
          </p:cNvGraphicFramePr>
          <p:nvPr/>
        </p:nvGraphicFramePr>
        <p:xfrm>
          <a:off x="863600" y="5486400"/>
          <a:ext cx="7915275" cy="887413"/>
        </p:xfrm>
        <a:graphic>
          <a:graphicData uri="http://schemas.openxmlformats.org/presentationml/2006/ole">
            <mc:AlternateContent xmlns:mc="http://schemas.openxmlformats.org/markup-compatibility/2006">
              <mc:Choice xmlns:v="urn:schemas-microsoft-com:vml" Requires="v">
                <p:oleObj spid="_x0000_s997385" name="Equation" r:id="rId7" imgW="3149600" imgH="342900" progId="Equation.3">
                  <p:embed/>
                </p:oleObj>
              </mc:Choice>
              <mc:Fallback>
                <p:oleObj name="Equation" r:id="rId7" imgW="3149600" imgH="342900" progId="Equation.3">
                  <p:embed/>
                  <p:pic>
                    <p:nvPicPr>
                      <p:cNvPr id="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3600" y="5486400"/>
                        <a:ext cx="7915275" cy="887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73720C83-8E90-4ABF-A100-F9DE3DCBD118}" type="slidenum">
              <a:rPr lang="en-US"/>
              <a:pPr/>
              <a:t>47</a:t>
            </a:fld>
            <a:endParaRPr lang="en-US"/>
          </a:p>
        </p:txBody>
      </p:sp>
      <p:sp>
        <p:nvSpPr>
          <p:cNvPr id="999426" name="Rectangle 2"/>
          <p:cNvSpPr>
            <a:spLocks noGrp="1" noChangeArrowheads="1"/>
          </p:cNvSpPr>
          <p:nvPr>
            <p:ph type="title"/>
          </p:nvPr>
        </p:nvSpPr>
        <p:spPr/>
        <p:txBody>
          <a:bodyPr/>
          <a:lstStyle/>
          <a:p>
            <a:r>
              <a:rPr lang="en" sz="3600" dirty="0"/>
              <a:t>Mean and variance</a:t>
            </a:r>
          </a:p>
        </p:txBody>
      </p:sp>
      <p:sp>
        <p:nvSpPr>
          <p:cNvPr id="999427" name="Rectangle 3"/>
          <p:cNvSpPr>
            <a:spLocks noGrp="1" noChangeArrowheads="1"/>
          </p:cNvSpPr>
          <p:nvPr>
            <p:ph type="body" idx="1"/>
          </p:nvPr>
        </p:nvSpPr>
        <p:spPr/>
        <p:txBody>
          <a:bodyPr/>
          <a:lstStyle/>
          <a:p>
            <a:r>
              <a:rPr lang="en" dirty="0"/>
              <a:t>The mean is the average value of a random variable over a long period of time</a:t>
            </a:r>
            <a:endParaRPr lang="sr-Cyrl-CS" dirty="0"/>
          </a:p>
          <a:p>
            <a:r>
              <a:rPr lang="en" dirty="0"/>
              <a:t>It is also called expected value (</a:t>
            </a:r>
            <a:r>
              <a:rPr lang="en" i="1" dirty="0"/>
              <a:t>expected value</a:t>
            </a:r>
            <a:r>
              <a:rPr lang="en" dirty="0"/>
              <a:t>) or expectation (</a:t>
            </a:r>
            <a:r>
              <a:rPr lang="en" i="1" dirty="0"/>
              <a:t>expectation</a:t>
            </a:r>
            <a:r>
              <a:rPr lang="en" dirty="0"/>
              <a:t>).</a:t>
            </a:r>
          </a:p>
          <a:p>
            <a:r>
              <a:rPr lang="en" dirty="0"/>
              <a:t>The expectation of the random variable X is usually denoted by E(X)</a:t>
            </a:r>
            <a:endParaRPr lang="sr-Cyrl-CS" dirty="0"/>
          </a:p>
        </p:txBody>
      </p:sp>
    </p:spTree>
  </p:cSld>
  <p:clrMapOvr>
    <a:masterClrMapping/>
  </p:clrMapOvr>
  <p:transition advTm="46519"/>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7" name="Footer Placeholder 4"/>
          <p:cNvSpPr>
            <a:spLocks noGrp="1"/>
          </p:cNvSpPr>
          <p:nvPr>
            <p:ph type="ftr" sz="quarter" idx="11"/>
          </p:nvPr>
        </p:nvSpPr>
        <p:spPr/>
        <p:txBody>
          <a:bodyPr/>
          <a:lstStyle/>
          <a:p>
            <a:r>
              <a:rPr lang="en"/>
              <a:t>Medical statistics and informatics</a:t>
            </a:r>
          </a:p>
        </p:txBody>
      </p:sp>
      <p:sp>
        <p:nvSpPr>
          <p:cNvPr id="8" name="Slide Number Placeholder 5"/>
          <p:cNvSpPr>
            <a:spLocks noGrp="1"/>
          </p:cNvSpPr>
          <p:nvPr>
            <p:ph type="sldNum" sz="quarter" idx="12"/>
          </p:nvPr>
        </p:nvSpPr>
        <p:spPr/>
        <p:txBody>
          <a:bodyPr/>
          <a:lstStyle/>
          <a:p>
            <a:fld id="{7E194058-FA04-4810-B2DC-87D2DED0A924}" type="slidenum">
              <a:rPr lang="en-US"/>
              <a:pPr/>
              <a:t>48</a:t>
            </a:fld>
            <a:endParaRPr lang="en-US"/>
          </a:p>
        </p:txBody>
      </p:sp>
      <p:sp>
        <p:nvSpPr>
          <p:cNvPr id="1001474" name="Rectangle 2"/>
          <p:cNvSpPr>
            <a:spLocks noGrp="1" noChangeArrowheads="1"/>
          </p:cNvSpPr>
          <p:nvPr>
            <p:ph type="title"/>
          </p:nvPr>
        </p:nvSpPr>
        <p:spPr/>
        <p:txBody>
          <a:bodyPr/>
          <a:lstStyle/>
          <a:p>
            <a:r>
              <a:rPr lang="en"/>
              <a:t>Mean and variance</a:t>
            </a:r>
            <a:endParaRPr lang="sr-Latn-CS"/>
          </a:p>
        </p:txBody>
      </p:sp>
      <p:sp>
        <p:nvSpPr>
          <p:cNvPr id="1001475" name="Rectangle 3"/>
          <p:cNvSpPr>
            <a:spLocks noGrp="1" noChangeArrowheads="1"/>
          </p:cNvSpPr>
          <p:nvPr>
            <p:ph type="body" idx="1"/>
          </p:nvPr>
        </p:nvSpPr>
        <p:spPr/>
        <p:txBody>
          <a:bodyPr/>
          <a:lstStyle/>
          <a:p>
            <a:r>
              <a:rPr lang="en" sz="2600" dirty="0"/>
              <a:t>Consider the number of heads in a toss of two coins</a:t>
            </a:r>
            <a:endParaRPr lang="sr-Cyrl-CS" sz="2600" dirty="0"/>
          </a:p>
          <a:p>
            <a:r>
              <a:rPr lang="en" sz="2600" dirty="0"/>
              <a:t>We get 0 heads in 1/4 coin pairs i.e. with probability 1/4</a:t>
            </a:r>
            <a:endParaRPr lang="sr-Cyrl-CS" sz="2600" dirty="0"/>
          </a:p>
          <a:p>
            <a:r>
              <a:rPr lang="en" sz="2600" dirty="0"/>
              <a:t>We get 1 head in 1/2 pairs of coins, and 2 heads in 1/4 pairs</a:t>
            </a:r>
            <a:endParaRPr lang="sr-Cyrl-CS" sz="2600" dirty="0"/>
          </a:p>
          <a:p>
            <a:r>
              <a:rPr lang="en" sz="2600" dirty="0"/>
              <a:t>The average value that we need to obtain over a longer period of time is obtained by multiplying each value by the proportion of pairs in which it occurs and adding them up :</a:t>
            </a:r>
          </a:p>
        </p:txBody>
      </p:sp>
      <p:sp>
        <p:nvSpPr>
          <p:cNvPr id="1001476"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001477" name="Object 5"/>
          <p:cNvGraphicFramePr>
            <a:graphicFrameLocks noChangeAspect="1"/>
          </p:cNvGraphicFramePr>
          <p:nvPr/>
        </p:nvGraphicFramePr>
        <p:xfrm>
          <a:off x="1022350" y="5399088"/>
          <a:ext cx="5359400" cy="931862"/>
        </p:xfrm>
        <a:graphic>
          <a:graphicData uri="http://schemas.openxmlformats.org/presentationml/2006/ole">
            <mc:AlternateContent xmlns:mc="http://schemas.openxmlformats.org/markup-compatibility/2006">
              <mc:Choice xmlns:v="urn:schemas-microsoft-com:vml" Requires="v">
                <p:oleObj spid="_x0000_s1001477" name="Equation" r:id="rId3" imgW="1968500" imgH="342900" progId="Equation.3">
                  <p:embed/>
                </p:oleObj>
              </mc:Choice>
              <mc:Fallback>
                <p:oleObj name="Equation" r:id="rId3" imgW="1968500" imgH="34290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2350" y="5399088"/>
                        <a:ext cx="5359400" cy="931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C01F14FB-C59E-4DC4-8285-7CBFFE659E04}" type="slidenum">
              <a:rPr lang="en-US"/>
              <a:pPr/>
              <a:t>49</a:t>
            </a:fld>
            <a:endParaRPr lang="en-US"/>
          </a:p>
        </p:txBody>
      </p:sp>
      <p:sp>
        <p:nvSpPr>
          <p:cNvPr id="1003522" name="Rectangle 2"/>
          <p:cNvSpPr>
            <a:spLocks noGrp="1" noChangeArrowheads="1"/>
          </p:cNvSpPr>
          <p:nvPr>
            <p:ph type="title"/>
          </p:nvPr>
        </p:nvSpPr>
        <p:spPr/>
        <p:txBody>
          <a:bodyPr/>
          <a:lstStyle/>
          <a:p>
            <a:r>
              <a:rPr lang="en"/>
              <a:t>Mean and variance</a:t>
            </a:r>
            <a:endParaRPr lang="sr-Latn-CS"/>
          </a:p>
        </p:txBody>
      </p:sp>
      <p:sp>
        <p:nvSpPr>
          <p:cNvPr id="1003523" name="Rectangle 3"/>
          <p:cNvSpPr>
            <a:spLocks noGrp="1" noChangeArrowheads="1"/>
          </p:cNvSpPr>
          <p:nvPr>
            <p:ph type="body" idx="1"/>
          </p:nvPr>
        </p:nvSpPr>
        <p:spPr/>
        <p:txBody>
          <a:bodyPr/>
          <a:lstStyle/>
          <a:p>
            <a:r>
              <a:rPr lang="en" sz="2800" dirty="0"/>
              <a:t>If we keep flipping coins, the average number of heads per pair would be 1</a:t>
            </a:r>
            <a:endParaRPr lang="sr-Cyrl-CS" sz="2800" dirty="0"/>
          </a:p>
          <a:p>
            <a:r>
              <a:rPr lang="en" sz="2800" dirty="0"/>
              <a:t>Therefore, for each random variable that takes discrete values t and mean,</a:t>
            </a:r>
            <a:endParaRPr lang="sr-Cyrl-CS" sz="2800" dirty="0"/>
          </a:p>
          <a:p>
            <a:pPr lvl="1"/>
            <a:r>
              <a:rPr lang="en" sz="2400" dirty="0"/>
              <a:t>the expectation or expected value is found by summing each individual value multiplied by its probability</a:t>
            </a:r>
          </a:p>
          <a:p>
            <a:r>
              <a:rPr lang="en" sz="2800" dirty="0"/>
              <a:t>of a random variable need not be the value that the variable can take</a:t>
            </a:r>
          </a:p>
        </p:txBody>
      </p:sp>
    </p:spTree>
  </p:cSld>
  <p:clrMapOvr>
    <a:masterClrMapping/>
  </p:clrMapOvr>
  <p:transition advTm="46519"/>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2AD315E1-14C2-486D-8810-1BD93D3CC2AA}" type="slidenum">
              <a:rPr lang="en-US"/>
              <a:pPr/>
              <a:t>5</a:t>
            </a:fld>
            <a:endParaRPr lang="en-US"/>
          </a:p>
        </p:txBody>
      </p:sp>
      <p:sp>
        <p:nvSpPr>
          <p:cNvPr id="909314" name="Rectangle 2"/>
          <p:cNvSpPr>
            <a:spLocks noGrp="1" noChangeArrowheads="1"/>
          </p:cNvSpPr>
          <p:nvPr>
            <p:ph type="title"/>
          </p:nvPr>
        </p:nvSpPr>
        <p:spPr/>
        <p:txBody>
          <a:bodyPr/>
          <a:lstStyle/>
          <a:p>
            <a:r>
              <a:rPr lang="en" sz="3600" dirty="0"/>
              <a:t>Significant figures</a:t>
            </a:r>
            <a:endParaRPr lang="sr-Latn-CS" sz="3600" dirty="0"/>
          </a:p>
        </p:txBody>
      </p:sp>
      <p:sp>
        <p:nvSpPr>
          <p:cNvPr id="909315" name="Rectangle 3"/>
          <p:cNvSpPr>
            <a:spLocks noGrp="1" noChangeArrowheads="1"/>
          </p:cNvSpPr>
          <p:nvPr>
            <p:ph type="body" idx="1"/>
          </p:nvPr>
        </p:nvSpPr>
        <p:spPr/>
        <p:txBody>
          <a:bodyPr/>
          <a:lstStyle/>
          <a:p>
            <a:pPr>
              <a:lnSpc>
                <a:spcPct val="90000"/>
              </a:lnSpc>
            </a:pPr>
            <a:r>
              <a:rPr lang="en" sz="2200" dirty="0"/>
              <a:t>The number 0.001 10 is given to 5 decimal places, the number of digits after the decimal point</a:t>
            </a:r>
            <a:endParaRPr lang="sr-Cyrl-CS" sz="2200" dirty="0"/>
          </a:p>
          <a:p>
            <a:pPr>
              <a:lnSpc>
                <a:spcPct val="90000"/>
              </a:lnSpc>
            </a:pPr>
            <a:r>
              <a:rPr lang="en" sz="2200" dirty="0"/>
              <a:t>When rounding to the nearest number, we leave the last significant digit, 9 in this case, if what follows is less than 5, and increase it by one, if what follows is greater than 5</a:t>
            </a:r>
            <a:endParaRPr lang="sr-Cyrl-CS" sz="2200" dirty="0"/>
          </a:p>
          <a:p>
            <a:pPr>
              <a:lnSpc>
                <a:spcPct val="90000"/>
              </a:lnSpc>
            </a:pPr>
            <a:r>
              <a:rPr lang="en" sz="2200" dirty="0"/>
              <a:t>0, 1, 2, 3, 4 goes down and 5, 6, 7, 8, 9 goes up</a:t>
            </a:r>
            <a:endParaRPr lang="sr-Cyrl-CS" sz="2200" dirty="0"/>
          </a:p>
          <a:p>
            <a:pPr>
              <a:lnSpc>
                <a:spcPct val="90000"/>
              </a:lnSpc>
            </a:pPr>
            <a:r>
              <a:rPr lang="en" sz="2200" dirty="0"/>
              <a:t>In the lung cancer death rate example, suppose we round the numerator and denominator to two significant figures.</a:t>
            </a:r>
            <a:endParaRPr lang="sr-Cyrl-CS" sz="2200" dirty="0"/>
          </a:p>
          <a:p>
            <a:pPr lvl="1">
              <a:lnSpc>
                <a:spcPct val="90000"/>
              </a:lnSpc>
            </a:pPr>
            <a:r>
              <a:rPr lang="en" sz="2000" dirty="0"/>
              <a:t>We have 27,000/24,000,000 = 0.001 125, and the answer is correct to only two figures</a:t>
            </a:r>
            <a:endParaRPr lang="sr-Cyrl-CS" sz="2000" dirty="0"/>
          </a:p>
        </p:txBody>
      </p:sp>
    </p:spTree>
  </p:cSld>
  <p:clrMapOvr>
    <a:masterClrMapping/>
  </p:clrMapOvr>
  <p:transition advTm="46519"/>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A8171F3D-7040-4AB4-98A6-2658BC7BFD69}" type="slidenum">
              <a:rPr lang="en-US"/>
              <a:pPr/>
              <a:t>50</a:t>
            </a:fld>
            <a:endParaRPr lang="en-US"/>
          </a:p>
        </p:txBody>
      </p:sp>
      <p:sp>
        <p:nvSpPr>
          <p:cNvPr id="1005570" name="Rectangle 2"/>
          <p:cNvSpPr>
            <a:spLocks noGrp="1" noChangeArrowheads="1"/>
          </p:cNvSpPr>
          <p:nvPr>
            <p:ph type="title"/>
          </p:nvPr>
        </p:nvSpPr>
        <p:spPr/>
        <p:txBody>
          <a:bodyPr/>
          <a:lstStyle/>
          <a:p>
            <a:r>
              <a:rPr lang="en"/>
              <a:t>Mean and variance</a:t>
            </a:r>
            <a:endParaRPr lang="sr-Latn-CS"/>
          </a:p>
        </p:txBody>
      </p:sp>
      <p:sp>
        <p:nvSpPr>
          <p:cNvPr id="1005571" name="Rectangle 3"/>
          <p:cNvSpPr>
            <a:spLocks noGrp="1" noChangeArrowheads="1"/>
          </p:cNvSpPr>
          <p:nvPr>
            <p:ph type="body" idx="1"/>
          </p:nvPr>
        </p:nvSpPr>
        <p:spPr/>
        <p:txBody>
          <a:bodyPr/>
          <a:lstStyle/>
          <a:p>
            <a:pPr>
              <a:lnSpc>
                <a:spcPct val="90000"/>
              </a:lnSpc>
            </a:pPr>
            <a:r>
              <a:rPr lang="en" dirty="0"/>
              <a:t>The variance of a random variable is the average squared difference from the mean</a:t>
            </a:r>
            <a:endParaRPr lang="sr-Cyrl-CS" dirty="0"/>
          </a:p>
          <a:p>
            <a:pPr>
              <a:lnSpc>
                <a:spcPct val="90000"/>
              </a:lnSpc>
            </a:pPr>
            <a:r>
              <a:rPr lang="en" dirty="0"/>
              <a:t>For the number of heads in a toss of two coins</a:t>
            </a:r>
            <a:endParaRPr lang="sr-Cyrl-CS" dirty="0"/>
          </a:p>
          <a:p>
            <a:pPr lvl="1">
              <a:lnSpc>
                <a:spcPct val="90000"/>
              </a:lnSpc>
            </a:pPr>
            <a:r>
              <a:rPr lang="en" dirty="0"/>
              <a:t>0 is 1 unit from the middle and occurs in 1/4 coin pairs</a:t>
            </a:r>
            <a:endParaRPr lang="sr-Cyrl-CS" dirty="0"/>
          </a:p>
          <a:p>
            <a:pPr lvl="1">
              <a:lnSpc>
                <a:spcPct val="90000"/>
              </a:lnSpc>
            </a:pPr>
            <a:r>
              <a:rPr lang="en" dirty="0"/>
              <a:t>1 is 1 unit from the middle and occurs in 1/2 pairs of i</a:t>
            </a:r>
            <a:endParaRPr lang="sr-Cyrl-CS" dirty="0"/>
          </a:p>
          <a:p>
            <a:pPr lvl="1">
              <a:lnSpc>
                <a:spcPct val="90000"/>
              </a:lnSpc>
            </a:pPr>
            <a:r>
              <a:rPr lang="en" dirty="0"/>
              <a:t>It's 2 1 unit from the middle and occurs in 1/4 pairs, i.e. with probability 1/4 </a:t>
            </a:r>
            <a:endParaRPr lang="sr-Latn-CS" dirty="0"/>
          </a:p>
        </p:txBody>
      </p:sp>
    </p:spTree>
  </p:cSld>
  <p:clrMapOvr>
    <a:masterClrMapping/>
  </p:clrMapOvr>
  <p:transition advTm="46519"/>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9" name="Footer Placeholder 4"/>
          <p:cNvSpPr>
            <a:spLocks noGrp="1"/>
          </p:cNvSpPr>
          <p:nvPr>
            <p:ph type="ftr" sz="quarter" idx="11"/>
          </p:nvPr>
        </p:nvSpPr>
        <p:spPr/>
        <p:txBody>
          <a:bodyPr/>
          <a:lstStyle/>
          <a:p>
            <a:r>
              <a:rPr lang="en"/>
              <a:t>Medical statistics and informatics</a:t>
            </a:r>
          </a:p>
        </p:txBody>
      </p:sp>
      <p:sp>
        <p:nvSpPr>
          <p:cNvPr id="10" name="Slide Number Placeholder 5"/>
          <p:cNvSpPr>
            <a:spLocks noGrp="1"/>
          </p:cNvSpPr>
          <p:nvPr>
            <p:ph type="sldNum" sz="quarter" idx="12"/>
          </p:nvPr>
        </p:nvSpPr>
        <p:spPr/>
        <p:txBody>
          <a:bodyPr/>
          <a:lstStyle/>
          <a:p>
            <a:fld id="{F7C4B2BE-F27E-47B0-9F2E-F21BAA45AC34}" type="slidenum">
              <a:rPr lang="en-US"/>
              <a:pPr/>
              <a:t>51</a:t>
            </a:fld>
            <a:endParaRPr lang="en-US"/>
          </a:p>
        </p:txBody>
      </p:sp>
      <p:sp>
        <p:nvSpPr>
          <p:cNvPr id="1007618" name="Rectangle 2"/>
          <p:cNvSpPr>
            <a:spLocks noGrp="1" noChangeArrowheads="1"/>
          </p:cNvSpPr>
          <p:nvPr>
            <p:ph type="title"/>
          </p:nvPr>
        </p:nvSpPr>
        <p:spPr/>
        <p:txBody>
          <a:bodyPr/>
          <a:lstStyle/>
          <a:p>
            <a:r>
              <a:rPr lang="en"/>
              <a:t>Mean and variance</a:t>
            </a:r>
            <a:endParaRPr lang="sr-Latn-CS"/>
          </a:p>
        </p:txBody>
      </p:sp>
      <p:sp>
        <p:nvSpPr>
          <p:cNvPr id="1007619" name="Rectangle 3"/>
          <p:cNvSpPr>
            <a:spLocks noGrp="1" noChangeArrowheads="1"/>
          </p:cNvSpPr>
          <p:nvPr>
            <p:ph type="body" idx="1"/>
          </p:nvPr>
        </p:nvSpPr>
        <p:spPr/>
        <p:txBody>
          <a:bodyPr/>
          <a:lstStyle/>
          <a:p>
            <a:r>
              <a:rPr lang="en" sz="2800" dirty="0"/>
              <a:t>The variance is found in squaring those differences, multiplying them by the proportion of the number of times the difference will occur (probability ) and adding:</a:t>
            </a:r>
            <a:endParaRPr lang="sr-Cyrl-CS" sz="2800" dirty="0"/>
          </a:p>
          <a:p>
            <a:endParaRPr lang="sr-Cyrl-CS" sz="2800" dirty="0"/>
          </a:p>
          <a:p>
            <a:endParaRPr lang="sr-Cyrl-CS" sz="2800" dirty="0"/>
          </a:p>
          <a:p>
            <a:r>
              <a:rPr lang="en" sz="2800" dirty="0"/>
              <a:t>of the random variable X with VAR(X)</a:t>
            </a:r>
          </a:p>
        </p:txBody>
      </p:sp>
      <p:sp>
        <p:nvSpPr>
          <p:cNvPr id="1007620" name="Rectangle 4"/>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007621" name="Object 5"/>
          <p:cNvGraphicFramePr>
            <a:graphicFrameLocks noChangeAspect="1"/>
          </p:cNvGraphicFramePr>
          <p:nvPr/>
        </p:nvGraphicFramePr>
        <p:xfrm>
          <a:off x="59372" y="3353435"/>
          <a:ext cx="9084628" cy="795338"/>
        </p:xfrm>
        <a:graphic>
          <a:graphicData uri="http://schemas.openxmlformats.org/presentationml/2006/ole">
            <mc:AlternateContent xmlns:mc="http://schemas.openxmlformats.org/markup-compatibility/2006">
              <mc:Choice xmlns:v="urn:schemas-microsoft-com:vml" Requires="v">
                <p:oleObj spid="_x0000_s1007621" name="Equation" r:id="rId3" imgW="4813200" imgH="393480" progId="Equation.3">
                  <p:embed/>
                </p:oleObj>
              </mc:Choice>
              <mc:Fallback>
                <p:oleObj name="Equation" r:id="rId3" imgW="4813200" imgH="393480" progId="Equation.3">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72" y="3353435"/>
                        <a:ext cx="9084628" cy="795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07622" name="Rectangle 6"/>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007623" name="Object 7"/>
          <p:cNvGraphicFramePr>
            <a:graphicFrameLocks noChangeAspect="1"/>
          </p:cNvGraphicFramePr>
          <p:nvPr/>
        </p:nvGraphicFramePr>
        <p:xfrm>
          <a:off x="1216025" y="4973638"/>
          <a:ext cx="3838575" cy="617537"/>
        </p:xfrm>
        <a:graphic>
          <a:graphicData uri="http://schemas.openxmlformats.org/presentationml/2006/ole">
            <mc:AlternateContent xmlns:mc="http://schemas.openxmlformats.org/markup-compatibility/2006">
              <mc:Choice xmlns:v="urn:schemas-microsoft-com:vml" Requires="v">
                <p:oleObj spid="_x0000_s1007623" name="Equation" r:id="rId5" imgW="1358310" imgH="215806" progId="Equation.3">
                  <p:embed/>
                </p:oleObj>
              </mc:Choice>
              <mc:Fallback>
                <p:oleObj name="Equation" r:id="rId5" imgW="1358310" imgH="215806"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6025" y="4973638"/>
                        <a:ext cx="3838575" cy="617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Tm="46519"/>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8C8CC80C-F900-40D3-A88E-9AD04C2407AF}" type="slidenum">
              <a:rPr lang="en-US"/>
              <a:pPr/>
              <a:t>52</a:t>
            </a:fld>
            <a:endParaRPr lang="en-US"/>
          </a:p>
        </p:txBody>
      </p:sp>
      <p:sp>
        <p:nvSpPr>
          <p:cNvPr id="1009666" name="Rectangle 2"/>
          <p:cNvSpPr>
            <a:spLocks noGrp="1" noChangeArrowheads="1"/>
          </p:cNvSpPr>
          <p:nvPr>
            <p:ph type="title"/>
          </p:nvPr>
        </p:nvSpPr>
        <p:spPr/>
        <p:txBody>
          <a:bodyPr/>
          <a:lstStyle/>
          <a:p>
            <a:r>
              <a:rPr lang="en"/>
              <a:t>Mean and variance</a:t>
            </a:r>
            <a:endParaRPr lang="sr-Latn-CS"/>
          </a:p>
        </p:txBody>
      </p:sp>
      <p:sp>
        <p:nvSpPr>
          <p:cNvPr id="1009667" name="Rectangle 3"/>
          <p:cNvSpPr>
            <a:spLocks noGrp="1" noChangeArrowheads="1"/>
          </p:cNvSpPr>
          <p:nvPr>
            <p:ph type="body" idx="1"/>
          </p:nvPr>
        </p:nvSpPr>
        <p:spPr/>
        <p:txBody>
          <a:bodyPr/>
          <a:lstStyle/>
          <a:p>
            <a:pPr>
              <a:lnSpc>
                <a:spcPct val="95000"/>
              </a:lnSpc>
            </a:pPr>
            <a:r>
              <a:rPr lang="en" dirty="0"/>
              <a:t>The square root of the variance is the standard deviation of a random variable or distribution</a:t>
            </a:r>
            <a:endParaRPr lang="sr-Cyrl-CS" dirty="0"/>
          </a:p>
          <a:p>
            <a:pPr>
              <a:lnSpc>
                <a:spcPct val="95000"/>
              </a:lnSpc>
            </a:pPr>
            <a:r>
              <a:rPr lang="en" dirty="0"/>
              <a:t>We use the Greek letter µ, which is pronounced "mi", for the middle</a:t>
            </a:r>
          </a:p>
          <a:p>
            <a:pPr>
              <a:lnSpc>
                <a:spcPct val="95000"/>
              </a:lnSpc>
            </a:pPr>
            <a:r>
              <a:rPr lang="en" dirty="0"/>
              <a:t>We use the Greek letter σ, ``sigma'', for the standard deviation of a probability distribution</a:t>
            </a:r>
            <a:endParaRPr lang="sr-Cyrl-CS" dirty="0"/>
          </a:p>
          <a:p>
            <a:pPr>
              <a:lnSpc>
                <a:spcPct val="95000"/>
              </a:lnSpc>
            </a:pPr>
            <a:r>
              <a:rPr lang="en" dirty="0"/>
              <a:t>The variance </a:t>
            </a:r>
            <a:r>
              <a:rPr lang="en"/>
              <a:t>is σ</a:t>
            </a:r>
            <a:r>
              <a:rPr lang="en" baseline="30000"/>
              <a:t>2</a:t>
            </a:r>
            <a:endParaRPr lang="en" baseline="30000" dirty="0"/>
          </a:p>
        </p:txBody>
      </p:sp>
    </p:spTree>
  </p:cSld>
  <p:clrMapOvr>
    <a:masterClrMapping/>
  </p:clrMapOvr>
  <p:transition advTm="46519"/>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3FD11029-DF2F-4932-9634-BF7F686B1544}" type="slidenum">
              <a:rPr lang="en-US"/>
              <a:pPr/>
              <a:t>6</a:t>
            </a:fld>
            <a:endParaRPr lang="en-US"/>
          </a:p>
        </p:txBody>
      </p:sp>
      <p:sp>
        <p:nvSpPr>
          <p:cNvPr id="911362" name="Rectangle 2"/>
          <p:cNvSpPr>
            <a:spLocks noGrp="1" noChangeArrowheads="1"/>
          </p:cNvSpPr>
          <p:nvPr>
            <p:ph type="title"/>
          </p:nvPr>
        </p:nvSpPr>
        <p:spPr/>
        <p:txBody>
          <a:bodyPr/>
          <a:lstStyle/>
          <a:p>
            <a:r>
              <a:rPr lang="en" sz="2600" dirty="0"/>
              <a:t>Deaths by Sex and Cause, England and Wales, 1989 (OPCS 1991, DH2 No. 10)</a:t>
            </a:r>
          </a:p>
        </p:txBody>
      </p:sp>
      <p:pic>
        <p:nvPicPr>
          <p:cNvPr id="911364" name="Picture 4"/>
          <p:cNvPicPr>
            <a:picLocks noGrp="1" noChangeAspect="1" noChangeArrowheads="1"/>
          </p:cNvPicPr>
          <p:nvPr>
            <p:ph idx="1"/>
          </p:nvPr>
        </p:nvPicPr>
        <p:blipFill>
          <a:blip r:embed="rId3" cstate="print"/>
          <a:srcRect l="31378" t="34299" r="31276" b="23634"/>
          <a:stretch>
            <a:fillRect/>
          </a:stretch>
        </p:blipFill>
        <p:spPr bwMode="auto">
          <a:xfrm>
            <a:off x="1456265" y="1683140"/>
            <a:ext cx="6595535" cy="4178991"/>
          </a:xfrm>
          <a:prstGeom prst="rect">
            <a:avLst/>
          </a:prstGeom>
          <a:noFill/>
          <a:ln w="9525">
            <a:noFill/>
            <a:miter lim="800000"/>
            <a:headEnd/>
            <a:tailEnd/>
          </a:ln>
        </p:spPr>
      </p:pic>
    </p:spTree>
  </p:cSld>
  <p:clrMapOvr>
    <a:masterClrMapping/>
  </p:clrMapOvr>
  <p:transition advTm="46519"/>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FCDAFCD8-4FDD-41C7-802E-2F0A35A9BEEE}" type="slidenum">
              <a:rPr lang="en-US"/>
              <a:pPr/>
              <a:t>7</a:t>
            </a:fld>
            <a:endParaRPr lang="en-US"/>
          </a:p>
        </p:txBody>
      </p:sp>
      <p:sp>
        <p:nvSpPr>
          <p:cNvPr id="913410" name="Rectangle 2"/>
          <p:cNvSpPr>
            <a:spLocks noGrp="1" noChangeArrowheads="1"/>
          </p:cNvSpPr>
          <p:nvPr>
            <p:ph type="title"/>
          </p:nvPr>
        </p:nvSpPr>
        <p:spPr/>
        <p:txBody>
          <a:bodyPr/>
          <a:lstStyle/>
          <a:p>
            <a:r>
              <a:rPr lang="en" sz="2600" dirty="0"/>
              <a:t>Deaths by sex and cause, England and Wales, 1989 (OPCS 1991, DH2 No. 10)</a:t>
            </a:r>
          </a:p>
        </p:txBody>
      </p:sp>
      <p:pic>
        <p:nvPicPr>
          <p:cNvPr id="913412" name="Picture 4"/>
          <p:cNvPicPr>
            <a:picLocks noGrp="1" noChangeAspect="1" noChangeArrowheads="1"/>
          </p:cNvPicPr>
          <p:nvPr>
            <p:ph idx="1"/>
          </p:nvPr>
        </p:nvPicPr>
        <p:blipFill>
          <a:blip r:embed="rId3" cstate="print"/>
          <a:srcRect l="31276" t="41249" r="30864" b="6807"/>
          <a:stretch>
            <a:fillRect/>
          </a:stretch>
        </p:blipFill>
        <p:spPr bwMode="auto">
          <a:xfrm>
            <a:off x="1634067" y="1669682"/>
            <a:ext cx="5731933" cy="4423557"/>
          </a:xfrm>
          <a:prstGeom prst="rect">
            <a:avLst/>
          </a:prstGeom>
          <a:noFill/>
          <a:ln w="9525">
            <a:noFill/>
            <a:miter lim="800000"/>
            <a:headEnd/>
            <a:tailEnd/>
          </a:ln>
        </p:spPr>
      </p:pic>
    </p:spTree>
  </p:cSld>
  <p:clrMapOvr>
    <a:masterClrMapping/>
  </p:clrMapOvr>
  <p:transition advTm="46519"/>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4E564408-2999-47BB-91C4-E2C97D039BF0}" type="slidenum">
              <a:rPr lang="en-US"/>
              <a:pPr/>
              <a:t>8</a:t>
            </a:fld>
            <a:endParaRPr lang="en-US"/>
          </a:p>
        </p:txBody>
      </p:sp>
      <p:sp>
        <p:nvSpPr>
          <p:cNvPr id="915458" name="Rectangle 2"/>
          <p:cNvSpPr>
            <a:spLocks noGrp="1" noChangeArrowheads="1"/>
          </p:cNvSpPr>
          <p:nvPr>
            <p:ph type="title"/>
          </p:nvPr>
        </p:nvSpPr>
        <p:spPr/>
        <p:txBody>
          <a:bodyPr/>
          <a:lstStyle/>
          <a:p>
            <a:r>
              <a:rPr lang="en" sz="2400" dirty="0"/>
              <a:t>Deaths by sex and cause, England and Wales, 1989, rounded to one significant figure </a:t>
            </a:r>
          </a:p>
        </p:txBody>
      </p:sp>
      <p:sp>
        <p:nvSpPr>
          <p:cNvPr id="7" name="Content Placeholder 6"/>
          <p:cNvSpPr>
            <a:spLocks noGrp="1"/>
          </p:cNvSpPr>
          <p:nvPr>
            <p:ph idx="1"/>
          </p:nvPr>
        </p:nvSpPr>
        <p:spPr/>
        <p:txBody>
          <a:bodyPr/>
          <a:lstStyle/>
          <a:p>
            <a:endParaRPr lang="en-US" dirty="0"/>
          </a:p>
        </p:txBody>
      </p:sp>
      <p:pic>
        <p:nvPicPr>
          <p:cNvPr id="915460" name="Picture 4"/>
          <p:cNvPicPr>
            <a:picLocks noChangeAspect="1" noChangeArrowheads="1"/>
          </p:cNvPicPr>
          <p:nvPr/>
        </p:nvPicPr>
        <p:blipFill>
          <a:blip r:embed="rId3" cstate="print"/>
          <a:srcRect l="31319" t="23827" r="31805" b="36172"/>
          <a:stretch>
            <a:fillRect/>
          </a:stretch>
        </p:blipFill>
        <p:spPr bwMode="auto">
          <a:xfrm>
            <a:off x="685799" y="1612899"/>
            <a:ext cx="7572375" cy="4620432"/>
          </a:xfrm>
          <a:prstGeom prst="rect">
            <a:avLst/>
          </a:prstGeom>
          <a:noFill/>
          <a:ln w="9525">
            <a:noFill/>
            <a:miter lim="800000"/>
            <a:headEnd/>
            <a:tailEnd/>
          </a:ln>
        </p:spPr>
      </p:pic>
    </p:spTree>
  </p:cSld>
  <p:clrMapOvr>
    <a:masterClrMapping/>
  </p:clrMapOvr>
  <p:transition advTm="46519"/>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a:t>Lecture no. 10 © Faculty of Medical Sciences, University of Kragujevac</a:t>
            </a:r>
            <a:endParaRPr lang="en-US"/>
          </a:p>
        </p:txBody>
      </p:sp>
      <p:sp>
        <p:nvSpPr>
          <p:cNvPr id="5" name="Footer Placeholder 4"/>
          <p:cNvSpPr>
            <a:spLocks noGrp="1"/>
          </p:cNvSpPr>
          <p:nvPr>
            <p:ph type="ftr" sz="quarter" idx="11"/>
          </p:nvPr>
        </p:nvSpPr>
        <p:spPr/>
        <p:txBody>
          <a:bodyPr/>
          <a:lstStyle/>
          <a:p>
            <a:r>
              <a:rPr lang="en"/>
              <a:t>Medical statistics and informatics</a:t>
            </a:r>
          </a:p>
        </p:txBody>
      </p:sp>
      <p:sp>
        <p:nvSpPr>
          <p:cNvPr id="6" name="Slide Number Placeholder 5"/>
          <p:cNvSpPr>
            <a:spLocks noGrp="1"/>
          </p:cNvSpPr>
          <p:nvPr>
            <p:ph type="sldNum" sz="quarter" idx="12"/>
          </p:nvPr>
        </p:nvSpPr>
        <p:spPr/>
        <p:txBody>
          <a:bodyPr/>
          <a:lstStyle/>
          <a:p>
            <a:fld id="{68A31823-E55A-4688-B4DD-286D16B681E4}" type="slidenum">
              <a:rPr lang="en-US"/>
              <a:pPr/>
              <a:t>9</a:t>
            </a:fld>
            <a:endParaRPr lang="en-US"/>
          </a:p>
        </p:txBody>
      </p:sp>
      <p:sp>
        <p:nvSpPr>
          <p:cNvPr id="917506" name="Rectangle 2"/>
          <p:cNvSpPr>
            <a:spLocks noGrp="1" noChangeArrowheads="1"/>
          </p:cNvSpPr>
          <p:nvPr>
            <p:ph type="title"/>
          </p:nvPr>
        </p:nvSpPr>
        <p:spPr/>
        <p:txBody>
          <a:bodyPr/>
          <a:lstStyle/>
          <a:p>
            <a:r>
              <a:rPr lang="en" sz="2400" dirty="0"/>
              <a:t>Deaths by sex and cause, England and Wales, 1989, rounded to one significant figure</a:t>
            </a:r>
            <a:endParaRPr lang="sr-Latn-CS" sz="2400" dirty="0"/>
          </a:p>
        </p:txBody>
      </p:sp>
      <p:pic>
        <p:nvPicPr>
          <p:cNvPr id="917508" name="Picture 4"/>
          <p:cNvPicPr>
            <a:picLocks noGrp="1" noChangeAspect="1" noChangeArrowheads="1"/>
          </p:cNvPicPr>
          <p:nvPr>
            <p:ph idx="1"/>
          </p:nvPr>
        </p:nvPicPr>
        <p:blipFill>
          <a:blip r:embed="rId3" cstate="print"/>
          <a:srcRect l="31713" t="34139" r="30556" b="13392"/>
          <a:stretch>
            <a:fillRect/>
          </a:stretch>
        </p:blipFill>
        <p:spPr bwMode="auto">
          <a:xfrm>
            <a:off x="1619250" y="1519500"/>
            <a:ext cx="6115050" cy="4783245"/>
          </a:xfrm>
          <a:prstGeom prst="rect">
            <a:avLst/>
          </a:prstGeom>
          <a:noFill/>
          <a:ln w="9525">
            <a:noFill/>
            <a:miter lim="800000"/>
            <a:headEnd/>
            <a:tailEnd/>
          </a:ln>
        </p:spPr>
      </p:pic>
    </p:spTree>
  </p:cSld>
  <p:clrMapOvr>
    <a:masterClrMapping/>
  </p:clrMapOvr>
  <p:transition advTm="46519"/>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305</TotalTime>
  <Words>3664</Words>
  <Application>Microsoft Office PowerPoint</Application>
  <PresentationFormat>On-screen Show (4:3)</PresentationFormat>
  <Paragraphs>410</Paragraphs>
  <Slides>52</Slides>
  <Notes>52</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6" baseType="lpstr">
      <vt:lpstr>Arial</vt:lpstr>
      <vt:lpstr>Courier New</vt:lpstr>
      <vt:lpstr>FIT slajd predavanja</vt:lpstr>
      <vt:lpstr>Equation</vt:lpstr>
      <vt:lpstr>      PRESENTATION OF DATA</vt:lpstr>
      <vt:lpstr>Rates and proportions</vt:lpstr>
      <vt:lpstr>Rates and proportions</vt:lpstr>
      <vt:lpstr>Significant figures</vt:lpstr>
      <vt:lpstr>Significant figures</vt:lpstr>
      <vt:lpstr>Deaths by Sex and Cause, England and Wales, 1989 (OPCS 1991, DH2 No. 10)</vt:lpstr>
      <vt:lpstr>Deaths by sex and cause, England and Wales, 1989 (OPCS 1991, DH2 No. 10)</vt:lpstr>
      <vt:lpstr>Deaths by sex and cause, England and Wales, 1989, rounded to one significant figure </vt:lpstr>
      <vt:lpstr>Deaths by sex and cause, England and Wales, 1989, rounded to one significant figure</vt:lpstr>
      <vt:lpstr>Deaths by sex, England and Wales, 1989, for leading causes </vt:lpstr>
      <vt:lpstr>Presentation of tables </vt:lpstr>
      <vt:lpstr>Pie charts </vt:lpstr>
      <vt:lpstr>Pie charts</vt:lpstr>
      <vt:lpstr>Pie chart showing the distribution of causes of death among women, England and Wales, 1983 </vt:lpstr>
      <vt:lpstr>Bar charts</vt:lpstr>
      <vt:lpstr>Bar graph showing the relationship between oesophageal cancer mortality and year, England and Wales, 1960-1969 </vt:lpstr>
      <vt:lpstr>A bar graph shows the relationship between the prevalence of self-reported shortness of breath among students and two possible causative factors </vt:lpstr>
      <vt:lpstr>Bar charts showing spots by sex and cause, England and Wales, 1989 (OPCS 1991, DH2 No. 10)</vt:lpstr>
      <vt:lpstr>Scatter diagrams  </vt:lpstr>
      <vt:lpstr>Scatter plot showing the relationship between vital capacity and height for a group of Chinese medical students </vt:lpstr>
      <vt:lpstr>Scatter diagrams</vt:lpstr>
      <vt:lpstr>Line graph showing changes in esophageal cancer mortality over time </vt:lpstr>
      <vt:lpstr>Line graph to show response to zidovudine administration in two groups of AIDS patients </vt:lpstr>
      <vt:lpstr>A bar graph with zero omitted on the vertical scale</vt:lpstr>
      <vt:lpstr>Line graph with missing zero, extended vertical and shortened horizontal scale, "gee whiz" graph </vt:lpstr>
      <vt:lpstr>Graph with three-dimensional effects showing the distribution of causes of death among women, England and Wales, 1983</vt:lpstr>
      <vt:lpstr>Logarithmic scales</vt:lpstr>
      <vt:lpstr>Logarithmic scales </vt:lpstr>
      <vt:lpstr>Probability</vt:lpstr>
      <vt:lpstr>Probability</vt:lpstr>
      <vt:lpstr>Probability</vt:lpstr>
      <vt:lpstr>Properties of probability</vt:lpstr>
      <vt:lpstr>Properties of probability</vt:lpstr>
      <vt:lpstr>Probability distribution and random variables</vt:lpstr>
      <vt:lpstr>Probability distribution for the number of heads shown in a single coin toss and in a two coin toss</vt:lpstr>
      <vt:lpstr>Probability distribution and random variables</vt:lpstr>
      <vt:lpstr>Binomial distribution</vt:lpstr>
      <vt:lpstr>Binomial distribution</vt:lpstr>
      <vt:lpstr>Binomial distribution</vt:lpstr>
      <vt:lpstr>Binomial distribution</vt:lpstr>
      <vt:lpstr>Binomial distribution</vt:lpstr>
      <vt:lpstr>Binomial distribution</vt:lpstr>
      <vt:lpstr>Binomial distribution</vt:lpstr>
      <vt:lpstr>Binomial distribution</vt:lpstr>
      <vt:lpstr>Binomial distribution with different n , p = 0.3</vt:lpstr>
      <vt:lpstr>Binomial distribution</vt:lpstr>
      <vt:lpstr>Mean and variance</vt:lpstr>
      <vt:lpstr>Mean and variance</vt:lpstr>
      <vt:lpstr>Mean and variance</vt:lpstr>
      <vt:lpstr>Mean and variance</vt:lpstr>
      <vt:lpstr>Mean and variance</vt:lpstr>
      <vt:lpstr>Mean and variance</vt:lpstr>
    </vt:vector>
  </TitlesOfParts>
  <Company>MFK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ds</dc:creator>
  <cp:lastModifiedBy>Katedra</cp:lastModifiedBy>
  <cp:revision>221</cp:revision>
  <dcterms:created xsi:type="dcterms:W3CDTF">2006-09-26T20:52:51Z</dcterms:created>
  <dcterms:modified xsi:type="dcterms:W3CDTF">2023-09-08T08:04:58Z</dcterms:modified>
</cp:coreProperties>
</file>